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90" r:id="rId2"/>
    <p:sldId id="292" r:id="rId3"/>
    <p:sldId id="274" r:id="rId4"/>
    <p:sldId id="289" r:id="rId5"/>
    <p:sldId id="338" r:id="rId6"/>
    <p:sldId id="288" r:id="rId7"/>
    <p:sldId id="336"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C7A26"/>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8" autoAdjust="0"/>
  </p:normalViewPr>
  <p:slideViewPr>
    <p:cSldViewPr>
      <p:cViewPr varScale="1">
        <p:scale>
          <a:sx n="61" d="100"/>
          <a:sy n="61" d="100"/>
        </p:scale>
        <p:origin x="6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1 Control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Udacha</c:v>
                </c:pt>
                <c:pt idx="1">
                  <c:v>Bryansk delicacy</c:v>
                </c:pt>
                <c:pt idx="2">
                  <c:v>Red Scarlett</c:v>
                </c:pt>
                <c:pt idx="3">
                  <c:v>Zhukovsky earli</c:v>
                </c:pt>
                <c:pt idx="4">
                  <c:v>Meteor</c:v>
                </c:pt>
                <c:pt idx="5">
                  <c:v>Riviera</c:v>
                </c:pt>
              </c:strCache>
            </c:strRef>
          </c:cat>
          <c:val>
            <c:numRef>
              <c:f>Лист1!$B$2:$B$7</c:f>
              <c:numCache>
                <c:formatCode>General</c:formatCode>
                <c:ptCount val="6"/>
                <c:pt idx="0">
                  <c:v>3269</c:v>
                </c:pt>
                <c:pt idx="1">
                  <c:v>4286</c:v>
                </c:pt>
                <c:pt idx="2">
                  <c:v>3567</c:v>
                </c:pt>
                <c:pt idx="3">
                  <c:v>3826</c:v>
                </c:pt>
                <c:pt idx="4">
                  <c:v>3481</c:v>
                </c:pt>
                <c:pt idx="5">
                  <c:v>3133</c:v>
                </c:pt>
              </c:numCache>
            </c:numRef>
          </c:val>
          <c:extLst>
            <c:ext xmlns:c16="http://schemas.microsoft.com/office/drawing/2014/chart" uri="{C3380CC4-5D6E-409C-BE32-E72D297353CC}">
              <c16:uniqueId val="{00000000-903F-4996-9796-78395DC328CB}"/>
            </c:ext>
          </c:extLst>
        </c:ser>
        <c:ser>
          <c:idx val="1"/>
          <c:order val="1"/>
          <c:tx>
            <c:strRef>
              <c:f>Лист1!$C$1</c:f>
              <c:strCache>
                <c:ptCount val="1"/>
                <c:pt idx="0">
                  <c:v>2 Slavol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Udacha</c:v>
                </c:pt>
                <c:pt idx="1">
                  <c:v>Bryansk delicacy</c:v>
                </c:pt>
                <c:pt idx="2">
                  <c:v>Red Scarlett</c:v>
                </c:pt>
                <c:pt idx="3">
                  <c:v>Zhukovsky earli</c:v>
                </c:pt>
                <c:pt idx="4">
                  <c:v>Meteor</c:v>
                </c:pt>
                <c:pt idx="5">
                  <c:v>Riviera</c:v>
                </c:pt>
              </c:strCache>
            </c:strRef>
          </c:cat>
          <c:val>
            <c:numRef>
              <c:f>Лист1!$C$2:$C$7</c:f>
              <c:numCache>
                <c:formatCode>General</c:formatCode>
                <c:ptCount val="6"/>
                <c:pt idx="0">
                  <c:v>4679</c:v>
                </c:pt>
                <c:pt idx="1">
                  <c:v>5844</c:v>
                </c:pt>
                <c:pt idx="2">
                  <c:v>4208</c:v>
                </c:pt>
                <c:pt idx="3">
                  <c:v>5059</c:v>
                </c:pt>
                <c:pt idx="4">
                  <c:v>4586</c:v>
                </c:pt>
                <c:pt idx="5">
                  <c:v>4294</c:v>
                </c:pt>
              </c:numCache>
            </c:numRef>
          </c:val>
          <c:extLst>
            <c:ext xmlns:c16="http://schemas.microsoft.com/office/drawing/2014/chart" uri="{C3380CC4-5D6E-409C-BE32-E72D297353CC}">
              <c16:uniqueId val="{00000001-903F-4996-9796-78395DC328CB}"/>
            </c:ext>
          </c:extLst>
        </c:ser>
        <c:dLbls>
          <c:showLegendKey val="0"/>
          <c:showVal val="0"/>
          <c:showCatName val="0"/>
          <c:showSerName val="0"/>
          <c:showPercent val="0"/>
          <c:showBubbleSize val="0"/>
        </c:dLbls>
        <c:gapWidth val="150"/>
        <c:shape val="cylinder"/>
        <c:axId val="89617064"/>
        <c:axId val="89694072"/>
        <c:axId val="0"/>
      </c:bar3DChart>
      <c:catAx>
        <c:axId val="89617064"/>
        <c:scaling>
          <c:orientation val="minMax"/>
        </c:scaling>
        <c:delete val="0"/>
        <c:axPos val="b"/>
        <c:title>
          <c:tx>
            <c:rich>
              <a:bodyPr/>
              <a:lstStyle/>
              <a:p>
                <a:pPr>
                  <a:defRPr/>
                </a:pPr>
                <a:r>
                  <a:rPr lang="en-US"/>
                  <a:t>Early</a:t>
                </a:r>
                <a:r>
                  <a:rPr lang="en-US" baseline="0"/>
                  <a:t> potato varieties</a:t>
                </a:r>
                <a:endParaRPr lang="ru-RU"/>
              </a:p>
            </c:rich>
          </c:tx>
          <c:overlay val="0"/>
        </c:title>
        <c:numFmt formatCode="General" sourceLinked="0"/>
        <c:majorTickMark val="out"/>
        <c:minorTickMark val="none"/>
        <c:tickLblPos val="nextTo"/>
        <c:crossAx val="89694072"/>
        <c:crosses val="autoZero"/>
        <c:auto val="1"/>
        <c:lblAlgn val="ctr"/>
        <c:lblOffset val="100"/>
        <c:noMultiLvlLbl val="0"/>
      </c:catAx>
      <c:valAx>
        <c:axId val="89694072"/>
        <c:scaling>
          <c:orientation val="minMax"/>
        </c:scaling>
        <c:delete val="0"/>
        <c:axPos val="l"/>
        <c:majorGridlines/>
        <c:title>
          <c:tx>
            <c:rich>
              <a:bodyPr rot="-5400000" vert="horz"/>
              <a:lstStyle/>
              <a:p>
                <a:pPr>
                  <a:defRPr/>
                </a:pPr>
                <a:r>
                  <a:rPr lang="en-US" baseline="0"/>
                  <a:t>leaf area, cm</a:t>
                </a:r>
                <a:r>
                  <a:rPr lang="ru-RU" baseline="30000"/>
                  <a:t>2</a:t>
                </a:r>
              </a:p>
            </c:rich>
          </c:tx>
          <c:overlay val="0"/>
        </c:title>
        <c:numFmt formatCode="General" sourceLinked="1"/>
        <c:majorTickMark val="out"/>
        <c:minorTickMark val="none"/>
        <c:tickLblPos val="nextTo"/>
        <c:crossAx val="8961706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
      <c:depthPercent val="100"/>
      <c:rAngAx val="1"/>
    </c:view3D>
    <c:floor>
      <c:thickness val="0"/>
    </c:floor>
    <c:sideWall>
      <c:thickness val="0"/>
    </c:sideWall>
    <c:backWall>
      <c:thickness val="0"/>
    </c:backWall>
    <c:plotArea>
      <c:layout>
        <c:manualLayout>
          <c:layoutTarget val="inner"/>
          <c:xMode val="edge"/>
          <c:yMode val="edge"/>
          <c:x val="0.11592501287806314"/>
          <c:y val="4.9787083789414321E-2"/>
          <c:w val="0.73039627640003069"/>
          <c:h val="0.49915811304836899"/>
        </c:manualLayout>
      </c:layout>
      <c:bar3DChart>
        <c:barDir val="col"/>
        <c:grouping val="clustered"/>
        <c:varyColors val="0"/>
        <c:ser>
          <c:idx val="0"/>
          <c:order val="0"/>
          <c:tx>
            <c:strRef>
              <c:f>Лист1!$B$1</c:f>
              <c:strCache>
                <c:ptCount val="1"/>
                <c:pt idx="0">
                  <c:v>1 Control</c:v>
                </c:pt>
              </c:strCache>
            </c:strRef>
          </c:tx>
          <c:invertIfNegative val="0"/>
          <c:cat>
            <c:strRef>
              <c:f>Лист1!$A$2:$A$7</c:f>
              <c:strCache>
                <c:ptCount val="6"/>
                <c:pt idx="0">
                  <c:v>Udacha</c:v>
                </c:pt>
                <c:pt idx="1">
                  <c:v>Bryansc delicacy</c:v>
                </c:pt>
                <c:pt idx="2">
                  <c:v>Red Scarlett</c:v>
                </c:pt>
                <c:pt idx="3">
                  <c:v>Zhukovsky early</c:v>
                </c:pt>
                <c:pt idx="4">
                  <c:v>Meteor</c:v>
                </c:pt>
                <c:pt idx="5">
                  <c:v>Riviera</c:v>
                </c:pt>
              </c:strCache>
            </c:strRef>
          </c:cat>
          <c:val>
            <c:numRef>
              <c:f>Лист1!$B$2:$B$7</c:f>
              <c:numCache>
                <c:formatCode>General</c:formatCode>
                <c:ptCount val="6"/>
                <c:pt idx="0">
                  <c:v>1.84</c:v>
                </c:pt>
                <c:pt idx="1">
                  <c:v>0.03</c:v>
                </c:pt>
                <c:pt idx="2">
                  <c:v>0.3</c:v>
                </c:pt>
                <c:pt idx="3">
                  <c:v>3.21</c:v>
                </c:pt>
                <c:pt idx="4">
                  <c:v>3.11</c:v>
                </c:pt>
                <c:pt idx="5">
                  <c:v>0.14000000000000001</c:v>
                </c:pt>
              </c:numCache>
            </c:numRef>
          </c:val>
          <c:extLst>
            <c:ext xmlns:c16="http://schemas.microsoft.com/office/drawing/2014/chart" uri="{C3380CC4-5D6E-409C-BE32-E72D297353CC}">
              <c16:uniqueId val="{00000000-9C0B-44A2-9838-F314FB3900A7}"/>
            </c:ext>
          </c:extLst>
        </c:ser>
        <c:ser>
          <c:idx val="1"/>
          <c:order val="1"/>
          <c:tx>
            <c:strRef>
              <c:f>Лист1!$C$1</c:f>
              <c:strCache>
                <c:ptCount val="1"/>
                <c:pt idx="0">
                  <c:v>2 Slavol</c:v>
                </c:pt>
              </c:strCache>
            </c:strRef>
          </c:tx>
          <c:invertIfNegative val="0"/>
          <c:cat>
            <c:strRef>
              <c:f>Лист1!$A$2:$A$7</c:f>
              <c:strCache>
                <c:ptCount val="6"/>
                <c:pt idx="0">
                  <c:v>Udacha</c:v>
                </c:pt>
                <c:pt idx="1">
                  <c:v>Bryansc delicacy</c:v>
                </c:pt>
                <c:pt idx="2">
                  <c:v>Red Scarlett</c:v>
                </c:pt>
                <c:pt idx="3">
                  <c:v>Zhukovsky early</c:v>
                </c:pt>
                <c:pt idx="4">
                  <c:v>Meteor</c:v>
                </c:pt>
                <c:pt idx="5">
                  <c:v>Riviera</c:v>
                </c:pt>
              </c:strCache>
            </c:strRef>
          </c:cat>
          <c:val>
            <c:numRef>
              <c:f>Лист1!$C$2:$C$7</c:f>
              <c:numCache>
                <c:formatCode>General</c:formatCode>
                <c:ptCount val="6"/>
                <c:pt idx="0">
                  <c:v>0.03</c:v>
                </c:pt>
                <c:pt idx="1">
                  <c:v>0.01</c:v>
                </c:pt>
                <c:pt idx="2">
                  <c:v>0.16</c:v>
                </c:pt>
                <c:pt idx="3">
                  <c:v>0.43</c:v>
                </c:pt>
                <c:pt idx="4">
                  <c:v>0.43</c:v>
                </c:pt>
                <c:pt idx="5">
                  <c:v>0.04</c:v>
                </c:pt>
              </c:numCache>
            </c:numRef>
          </c:val>
          <c:extLst>
            <c:ext xmlns:c16="http://schemas.microsoft.com/office/drawing/2014/chart" uri="{C3380CC4-5D6E-409C-BE32-E72D297353CC}">
              <c16:uniqueId val="{00000001-9C0B-44A2-9838-F314FB3900A7}"/>
            </c:ext>
          </c:extLst>
        </c:ser>
        <c:dLbls>
          <c:showLegendKey val="0"/>
          <c:showVal val="0"/>
          <c:showCatName val="0"/>
          <c:showSerName val="0"/>
          <c:showPercent val="0"/>
          <c:showBubbleSize val="0"/>
        </c:dLbls>
        <c:gapWidth val="150"/>
        <c:shape val="cylinder"/>
        <c:axId val="90765224"/>
        <c:axId val="106343000"/>
        <c:axId val="0"/>
      </c:bar3DChart>
      <c:catAx>
        <c:axId val="90765224"/>
        <c:scaling>
          <c:orientation val="minMax"/>
        </c:scaling>
        <c:delete val="0"/>
        <c:axPos val="b"/>
        <c:title>
          <c:tx>
            <c:rich>
              <a:bodyPr/>
              <a:lstStyle/>
              <a:p>
                <a:pPr>
                  <a:defRPr/>
                </a:pPr>
                <a:r>
                  <a:rPr lang="en-US"/>
                  <a:t>Early</a:t>
                </a:r>
                <a:r>
                  <a:rPr lang="en-US" baseline="0"/>
                  <a:t> potato varieties</a:t>
                </a:r>
                <a:endParaRPr lang="ru-RU"/>
              </a:p>
            </c:rich>
          </c:tx>
          <c:overlay val="0"/>
        </c:title>
        <c:numFmt formatCode="General" sourceLinked="1"/>
        <c:majorTickMark val="out"/>
        <c:minorTickMark val="none"/>
        <c:tickLblPos val="nextTo"/>
        <c:crossAx val="106343000"/>
        <c:crosses val="autoZero"/>
        <c:auto val="1"/>
        <c:lblAlgn val="ctr"/>
        <c:lblOffset val="100"/>
        <c:noMultiLvlLbl val="0"/>
      </c:catAx>
      <c:valAx>
        <c:axId val="106343000"/>
        <c:scaling>
          <c:orientation val="minMax"/>
        </c:scaling>
        <c:delete val="0"/>
        <c:axPos val="l"/>
        <c:majorGridlines/>
        <c:title>
          <c:tx>
            <c:rich>
              <a:bodyPr rot="-5400000" vert="horz"/>
              <a:lstStyle/>
              <a:p>
                <a:pPr>
                  <a:defRPr/>
                </a:pPr>
                <a:r>
                  <a:rPr lang="en-US"/>
                  <a:t>Alternariosis</a:t>
                </a:r>
                <a:r>
                  <a:rPr lang="en-US" baseline="0"/>
                  <a:t> development, </a:t>
                </a:r>
                <a:r>
                  <a:rPr lang="ru-RU"/>
                  <a:t>%</a:t>
                </a:r>
              </a:p>
            </c:rich>
          </c:tx>
          <c:overlay val="0"/>
        </c:title>
        <c:numFmt formatCode="General" sourceLinked="1"/>
        <c:majorTickMark val="out"/>
        <c:minorTickMark val="none"/>
        <c:tickLblPos val="nextTo"/>
        <c:crossAx val="9076522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
      <c:depthPercent val="10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7.0357162078695579E-2"/>
          <c:y val="5.9406085574109792E-2"/>
          <c:w val="0.73039627640003069"/>
          <c:h val="0.49915811304836899"/>
        </c:manualLayout>
      </c:layout>
      <c:bar3DChart>
        <c:barDir val="col"/>
        <c:grouping val="clustered"/>
        <c:varyColors val="0"/>
        <c:dLbls>
          <c:showLegendKey val="0"/>
          <c:showVal val="0"/>
          <c:showCatName val="0"/>
          <c:showSerName val="0"/>
          <c:showPercent val="0"/>
          <c:showBubbleSize val="0"/>
        </c:dLbls>
        <c:gapWidth val="150"/>
        <c:shape val="cylinder"/>
        <c:axId val="90805176"/>
        <c:axId val="90805560"/>
        <c:axId val="0"/>
      </c:bar3DChart>
      <c:catAx>
        <c:axId val="90805176"/>
        <c:scaling>
          <c:orientation val="minMax"/>
        </c:scaling>
        <c:delete val="1"/>
        <c:axPos val="b"/>
        <c:title>
          <c:tx>
            <c:rich>
              <a:bodyPr/>
              <a:lstStyle/>
              <a:p>
                <a:pPr>
                  <a:defRPr/>
                </a:pPr>
                <a:r>
                  <a:rPr lang="en-US"/>
                  <a:t>Early</a:t>
                </a:r>
                <a:r>
                  <a:rPr lang="en-US" baseline="0"/>
                  <a:t> potato varieties</a:t>
                </a:r>
                <a:endParaRPr lang="ru-RU"/>
              </a:p>
            </c:rich>
          </c:tx>
          <c:overlay val="0"/>
        </c:title>
        <c:numFmt formatCode="General" sourceLinked="1"/>
        <c:majorTickMark val="out"/>
        <c:minorTickMark val="none"/>
        <c:tickLblPos val="nextTo"/>
        <c:crossAx val="90805560"/>
        <c:crosses val="autoZero"/>
        <c:auto val="1"/>
        <c:lblAlgn val="ctr"/>
        <c:lblOffset val="100"/>
        <c:noMultiLvlLbl val="0"/>
      </c:catAx>
      <c:valAx>
        <c:axId val="90805560"/>
        <c:scaling>
          <c:orientation val="minMax"/>
        </c:scaling>
        <c:delete val="1"/>
        <c:axPos val="l"/>
        <c:title>
          <c:tx>
            <c:rich>
              <a:bodyPr rot="-5400000" vert="horz"/>
              <a:lstStyle/>
              <a:p>
                <a:pPr>
                  <a:defRPr/>
                </a:pPr>
                <a:r>
                  <a:rPr lang="en-US"/>
                  <a:t>Alternariosis</a:t>
                </a:r>
                <a:r>
                  <a:rPr lang="en-US" baseline="0"/>
                  <a:t> development, </a:t>
                </a:r>
                <a:r>
                  <a:rPr lang="ru-RU"/>
                  <a:t>%</a:t>
                </a:r>
              </a:p>
            </c:rich>
          </c:tx>
          <c:overlay val="0"/>
        </c:title>
        <c:numFmt formatCode="General" sourceLinked="1"/>
        <c:majorTickMark val="out"/>
        <c:minorTickMark val="none"/>
        <c:tickLblPos val="nextTo"/>
        <c:crossAx val="90805176"/>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4164552347623224"/>
          <c:y val="4.1582470730484516E-2"/>
          <c:w val="0.68651538349372998"/>
          <c:h val="0.64962664779262169"/>
        </c:manualLayout>
      </c:layout>
      <c:bar3DChart>
        <c:barDir val="col"/>
        <c:grouping val="clustered"/>
        <c:varyColors val="0"/>
        <c:ser>
          <c:idx val="0"/>
          <c:order val="0"/>
          <c:tx>
            <c:strRef>
              <c:f>Лист1!$B$1</c:f>
              <c:strCache>
                <c:ptCount val="1"/>
                <c:pt idx="0">
                  <c:v>1 Control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Udacha</c:v>
                </c:pt>
                <c:pt idx="1">
                  <c:v>Bryansk delicacy</c:v>
                </c:pt>
                <c:pt idx="2">
                  <c:v>Red Scarlett</c:v>
                </c:pt>
                <c:pt idx="3">
                  <c:v>Zhukovsky early</c:v>
                </c:pt>
                <c:pt idx="4">
                  <c:v>Meteor</c:v>
                </c:pt>
                <c:pt idx="5">
                  <c:v>Riviera</c:v>
                </c:pt>
              </c:strCache>
            </c:strRef>
          </c:cat>
          <c:val>
            <c:numRef>
              <c:f>Лист1!$B$2:$B$7</c:f>
              <c:numCache>
                <c:formatCode>General</c:formatCode>
                <c:ptCount val="6"/>
                <c:pt idx="0">
                  <c:v>409</c:v>
                </c:pt>
                <c:pt idx="1">
                  <c:v>208</c:v>
                </c:pt>
                <c:pt idx="2">
                  <c:v>418</c:v>
                </c:pt>
                <c:pt idx="3">
                  <c:v>465</c:v>
                </c:pt>
                <c:pt idx="4">
                  <c:v>432</c:v>
                </c:pt>
                <c:pt idx="5">
                  <c:v>448</c:v>
                </c:pt>
              </c:numCache>
            </c:numRef>
          </c:val>
          <c:extLst>
            <c:ext xmlns:c16="http://schemas.microsoft.com/office/drawing/2014/chart" uri="{C3380CC4-5D6E-409C-BE32-E72D297353CC}">
              <c16:uniqueId val="{00000000-B387-4753-9C74-070BACC1B1F3}"/>
            </c:ext>
          </c:extLst>
        </c:ser>
        <c:ser>
          <c:idx val="1"/>
          <c:order val="1"/>
          <c:tx>
            <c:strRef>
              <c:f>Лист1!$C$1</c:f>
              <c:strCache>
                <c:ptCount val="1"/>
                <c:pt idx="0">
                  <c:v>2 Slavol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Udacha</c:v>
                </c:pt>
                <c:pt idx="1">
                  <c:v>Bryansk delicacy</c:v>
                </c:pt>
                <c:pt idx="2">
                  <c:v>Red Scarlett</c:v>
                </c:pt>
                <c:pt idx="3">
                  <c:v>Zhukovsky early</c:v>
                </c:pt>
                <c:pt idx="4">
                  <c:v>Meteor</c:v>
                </c:pt>
                <c:pt idx="5">
                  <c:v>Riviera</c:v>
                </c:pt>
              </c:strCache>
            </c:strRef>
          </c:cat>
          <c:val>
            <c:numRef>
              <c:f>Лист1!$C$2:$C$7</c:f>
              <c:numCache>
                <c:formatCode>General</c:formatCode>
                <c:ptCount val="6"/>
                <c:pt idx="0">
                  <c:v>611</c:v>
                </c:pt>
                <c:pt idx="1">
                  <c:v>320</c:v>
                </c:pt>
                <c:pt idx="2">
                  <c:v>506</c:v>
                </c:pt>
                <c:pt idx="3">
                  <c:v>650</c:v>
                </c:pt>
                <c:pt idx="4">
                  <c:v>535</c:v>
                </c:pt>
                <c:pt idx="5">
                  <c:v>590</c:v>
                </c:pt>
              </c:numCache>
            </c:numRef>
          </c:val>
          <c:extLst>
            <c:ext xmlns:c16="http://schemas.microsoft.com/office/drawing/2014/chart" uri="{C3380CC4-5D6E-409C-BE32-E72D297353CC}">
              <c16:uniqueId val="{00000001-B387-4753-9C74-070BACC1B1F3}"/>
            </c:ext>
          </c:extLst>
        </c:ser>
        <c:dLbls>
          <c:showLegendKey val="0"/>
          <c:showVal val="1"/>
          <c:showCatName val="0"/>
          <c:showSerName val="0"/>
          <c:showPercent val="0"/>
          <c:showBubbleSize val="0"/>
        </c:dLbls>
        <c:gapWidth val="150"/>
        <c:shape val="cylinder"/>
        <c:axId val="90877880"/>
        <c:axId val="90724480"/>
        <c:axId val="0"/>
      </c:bar3DChart>
      <c:catAx>
        <c:axId val="90877880"/>
        <c:scaling>
          <c:orientation val="minMax"/>
        </c:scaling>
        <c:delete val="0"/>
        <c:axPos val="b"/>
        <c:title>
          <c:tx>
            <c:rich>
              <a:bodyPr/>
              <a:lstStyle/>
              <a:p>
                <a:pPr>
                  <a:defRPr/>
                </a:pPr>
                <a:r>
                  <a:rPr lang="en-US"/>
                  <a:t>Early</a:t>
                </a:r>
                <a:r>
                  <a:rPr lang="en-US" baseline="0"/>
                  <a:t> potato varieties</a:t>
                </a:r>
                <a:endParaRPr lang="ru-RU"/>
              </a:p>
            </c:rich>
          </c:tx>
          <c:overlay val="0"/>
        </c:title>
        <c:numFmt formatCode="General" sourceLinked="0"/>
        <c:majorTickMark val="out"/>
        <c:minorTickMark val="none"/>
        <c:tickLblPos val="nextTo"/>
        <c:crossAx val="90724480"/>
        <c:crosses val="autoZero"/>
        <c:auto val="1"/>
        <c:lblAlgn val="ctr"/>
        <c:lblOffset val="100"/>
        <c:noMultiLvlLbl val="0"/>
      </c:catAx>
      <c:valAx>
        <c:axId val="90724480"/>
        <c:scaling>
          <c:orientation val="minMax"/>
        </c:scaling>
        <c:delete val="0"/>
        <c:axPos val="l"/>
        <c:majorGridlines/>
        <c:title>
          <c:tx>
            <c:rich>
              <a:bodyPr rot="-5400000" vert="horz"/>
              <a:lstStyle/>
              <a:p>
                <a:pPr>
                  <a:defRPr/>
                </a:pPr>
                <a:r>
                  <a:rPr lang="en-US"/>
                  <a:t>Weight</a:t>
                </a:r>
                <a:r>
                  <a:rPr lang="en-US" baseline="0"/>
                  <a:t> of tubers from l bush, g</a:t>
                </a:r>
                <a:endParaRPr lang="ru-RU"/>
              </a:p>
            </c:rich>
          </c:tx>
          <c:overlay val="0"/>
        </c:title>
        <c:numFmt formatCode="General" sourceLinked="1"/>
        <c:majorTickMark val="out"/>
        <c:minorTickMark val="none"/>
        <c:tickLblPos val="nextTo"/>
        <c:crossAx val="90877880"/>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7438A-98B0-4D92-8ED2-547D694296A9}" type="datetimeFigureOut">
              <a:rPr lang="ru-RU" smtClean="0"/>
              <a:pPr/>
              <a:t>18.02.2022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CB382-BC37-4EF2-A98D-EC44F5B54CDA}" type="slidenum">
              <a:rPr lang="ru-RU" smtClean="0"/>
              <a:pPr/>
              <a:t>‹#›</a:t>
            </a:fld>
            <a:endParaRPr lang="ru-RU"/>
          </a:p>
        </p:txBody>
      </p:sp>
    </p:spTree>
    <p:extLst>
      <p:ext uri="{BB962C8B-B14F-4D97-AF65-F5344CB8AC3E}">
        <p14:creationId xmlns:p14="http://schemas.microsoft.com/office/powerpoint/2010/main" val="309066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7CB382-BC37-4EF2-A98D-EC44F5B54CDA}" type="slidenum">
              <a:rPr lang="ru-RU" smtClean="0"/>
              <a:pPr/>
              <a:t>1</a:t>
            </a:fld>
            <a:endParaRPr lang="ru-RU"/>
          </a:p>
        </p:txBody>
      </p:sp>
    </p:spTree>
    <p:extLst>
      <p:ext uri="{BB962C8B-B14F-4D97-AF65-F5344CB8AC3E}">
        <p14:creationId xmlns:p14="http://schemas.microsoft.com/office/powerpoint/2010/main" val="186480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spcAft>
                <a:spcPts val="0"/>
              </a:spcAft>
            </a:pPr>
            <a:endParaRPr lang="ru-RU" dirty="0">
              <a:solidFill>
                <a:srgbClr val="000000"/>
              </a:solidFill>
              <a:latin typeface="Times New Roman" pitchFamily="18" charset="0"/>
              <a:ea typeface="Times New Roman" panose="02020603050405020304"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CE7CB382-BC37-4EF2-A98D-EC44F5B54CDA}" type="slidenum">
              <a:rPr lang="ru-RU" smtClean="0"/>
              <a:pPr/>
              <a:t>2</a:t>
            </a:fld>
            <a:endParaRPr lang="ru-RU"/>
          </a:p>
        </p:txBody>
      </p:sp>
    </p:spTree>
    <p:extLst>
      <p:ext uri="{BB962C8B-B14F-4D97-AF65-F5344CB8AC3E}">
        <p14:creationId xmlns:p14="http://schemas.microsoft.com/office/powerpoint/2010/main" val="191235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E0320C-30A2-4F41-A1DD-3F0EA7B724D9}" type="slidenum">
              <a:rPr lang="ru-RU" smtClean="0"/>
              <a:pPr/>
              <a:t>7</a:t>
            </a:fld>
            <a:endParaRPr lang="ru-RU"/>
          </a:p>
        </p:txBody>
      </p:sp>
    </p:spTree>
    <p:extLst>
      <p:ext uri="{BB962C8B-B14F-4D97-AF65-F5344CB8AC3E}">
        <p14:creationId xmlns:p14="http://schemas.microsoft.com/office/powerpoint/2010/main" val="115447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654A4D6E-DD61-4F8D-96BF-275796C8E94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4A4D6E-DD61-4F8D-96BF-275796C8E94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4A4D6E-DD61-4F8D-96BF-275796C8E9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BE9888ED-30FA-4BF2-AC59-CBFC9D9F1623}" type="datetimeFigureOut">
              <a:rPr lang="ru-RU" smtClean="0"/>
              <a:pPr/>
              <a:t>18.02.2022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654A4D6E-DD61-4F8D-96BF-275796C8E945}"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E9888ED-30FA-4BF2-AC59-CBFC9D9F1623}" type="datetimeFigureOut">
              <a:rPr lang="ru-RU" smtClean="0"/>
              <a:pPr/>
              <a:t>18.02.2022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54A4D6E-DD61-4F8D-96BF-275796C8E945}"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2555776" y="700987"/>
            <a:ext cx="5616624" cy="3877985"/>
          </a:xfrm>
          <a:prstGeom prst="rect">
            <a:avLst/>
          </a:prstGeom>
          <a:noFill/>
        </p:spPr>
        <p:txBody>
          <a:bodyPr wrap="square" rtlCol="0">
            <a:spAutoFit/>
          </a:bodyPr>
          <a:lstStyle/>
          <a:p>
            <a:pPr algn="ctr"/>
            <a:r>
              <a:rPr lang="en-US" b="1" dirty="0"/>
              <a:t>INFLUENCE OF MICROBIOLOGICAL FERTILIZER SLAVOL ON THE FORMATION OF EARLY HARVEST OF POTATOES IN THE CONDITIONS OF THE MOSCOW REGION </a:t>
            </a:r>
            <a:endParaRPr lang="ru-RU" b="1" dirty="0"/>
          </a:p>
          <a:p>
            <a:pPr algn="ctr"/>
            <a:endParaRPr lang="ru-RU" sz="2000" b="1" dirty="0"/>
          </a:p>
          <a:p>
            <a:pPr algn="ctr"/>
            <a:r>
              <a:rPr lang="en-US" b="1" dirty="0"/>
              <a:t>M.E. </a:t>
            </a:r>
            <a:r>
              <a:rPr lang="en-US" b="1" dirty="0" err="1"/>
              <a:t>Dyikanova</a:t>
            </a:r>
            <a:r>
              <a:rPr lang="en-US" b="1" dirty="0"/>
              <a:t> </a:t>
            </a:r>
            <a:r>
              <a:rPr lang="en-US" b="1" baseline="30000" dirty="0"/>
              <a:t>1 </a:t>
            </a:r>
            <a:r>
              <a:rPr lang="en-US" b="1" dirty="0"/>
              <a:t>, I.N. Gasparyan </a:t>
            </a:r>
            <a:r>
              <a:rPr lang="en-US" b="1" baseline="30000" dirty="0"/>
              <a:t>1</a:t>
            </a:r>
            <a:r>
              <a:rPr lang="en-US" b="1" dirty="0"/>
              <a:t>,O.N. Ivashova</a:t>
            </a:r>
            <a:r>
              <a:rPr lang="en-US" b="1" baseline="30000" dirty="0"/>
              <a:t>1</a:t>
            </a:r>
            <a:r>
              <a:rPr lang="en-US" b="1" dirty="0"/>
              <a:t>, N.F. </a:t>
            </a:r>
            <a:r>
              <a:rPr lang="en-US" b="1" dirty="0" err="1"/>
              <a:t>Deniskina</a:t>
            </a:r>
            <a:r>
              <a:rPr lang="en-US" b="1" dirty="0"/>
              <a:t> </a:t>
            </a:r>
            <a:r>
              <a:rPr lang="en-US" b="1" baseline="30000" dirty="0"/>
              <a:t>1</a:t>
            </a:r>
            <a:r>
              <a:rPr lang="en-US" b="1" dirty="0"/>
              <a:t>, </a:t>
            </a:r>
            <a:r>
              <a:rPr lang="en-US" b="1" dirty="0" err="1"/>
              <a:t>Sh.V</a:t>
            </a:r>
            <a:r>
              <a:rPr lang="en-US" b="1" dirty="0"/>
              <a:t>. Gasparyan </a:t>
            </a:r>
            <a:r>
              <a:rPr lang="en-US" b="1" baseline="30000" dirty="0"/>
              <a:t>1 </a:t>
            </a:r>
            <a:endParaRPr lang="ru-RU" b="1" dirty="0"/>
          </a:p>
          <a:p>
            <a:pPr algn="ctr"/>
            <a:endParaRPr lang="ru-RU" sz="2000" b="1" dirty="0"/>
          </a:p>
          <a:p>
            <a:pPr algn="ctr"/>
            <a:r>
              <a:rPr lang="en-GB" sz="2000" dirty="0"/>
              <a:t>Russian State Agrarian University - Moscow Timiryazev Agricultural Academy, 49, </a:t>
            </a:r>
            <a:r>
              <a:rPr lang="en-GB" sz="2000" dirty="0" err="1"/>
              <a:t>Timiryazevskaya</a:t>
            </a:r>
            <a:r>
              <a:rPr lang="en-GB" sz="2000" dirty="0"/>
              <a:t> street, Moscow, 127550, Russia</a:t>
            </a:r>
            <a:endParaRPr lang="ru-RU" sz="2000" dirty="0"/>
          </a:p>
          <a:p>
            <a:pPr algn="ctr"/>
            <a:endParaRPr lang="ru-RU" sz="2000" b="1" dirty="0"/>
          </a:p>
          <a:p>
            <a:pPr algn="ctr"/>
            <a:r>
              <a:rPr lang="ru-RU" dirty="0"/>
              <a:t> </a:t>
            </a:r>
          </a:p>
        </p:txBody>
      </p:sp>
      <p:pic>
        <p:nvPicPr>
          <p:cNvPr id="7" name="Рисунок 6" descr="ÐÐ¾ÑÐ¾Ð¶ÐµÐµ Ð¸Ð·Ð¾Ð±ÑÐ°Ð¶ÐµÐ½Ð¸Ðµ"/>
          <p:cNvPicPr/>
          <p:nvPr/>
        </p:nvPicPr>
        <p:blipFill>
          <a:blip r:embed="rId4" cstate="print"/>
          <a:srcRect l="13684" r="15778"/>
          <a:stretch>
            <a:fillRect/>
          </a:stretch>
        </p:blipFill>
        <p:spPr bwMode="auto">
          <a:xfrm>
            <a:off x="0" y="0"/>
            <a:ext cx="966952" cy="777766"/>
          </a:xfrm>
          <a:prstGeom prst="rect">
            <a:avLst/>
          </a:prstGeom>
          <a:noFill/>
          <a:ln w="9525">
            <a:noFill/>
            <a:miter lim="800000"/>
            <a:headEnd/>
            <a:tailEnd/>
          </a:ln>
        </p:spPr>
      </p:pic>
      <p:sp>
        <p:nvSpPr>
          <p:cNvPr id="5" name="TextBox 4"/>
          <p:cNvSpPr txBox="1"/>
          <p:nvPr/>
        </p:nvSpPr>
        <p:spPr>
          <a:xfrm>
            <a:off x="1691680" y="44624"/>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8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806" name="Picture 14"/>
          <p:cNvPicPr>
            <a:picLocks noChangeAspect="1" noChangeArrowheads="1"/>
          </p:cNvPicPr>
          <p:nvPr/>
        </p:nvPicPr>
        <p:blipFill>
          <a:blip r:embed="rId5" cstate="print"/>
          <a:srcRect/>
          <a:stretch>
            <a:fillRect/>
          </a:stretch>
        </p:blipFill>
        <p:spPr bwMode="auto">
          <a:xfrm>
            <a:off x="11565" y="4149080"/>
            <a:ext cx="2555776" cy="2106519"/>
          </a:xfrm>
          <a:prstGeom prst="rect">
            <a:avLst/>
          </a:prstGeom>
          <a:noFill/>
          <a:ln w="9525">
            <a:noFill/>
            <a:miter lim="800000"/>
            <a:headEnd/>
            <a:tailEnd/>
          </a:ln>
        </p:spPr>
      </p:pic>
      <p:pic>
        <p:nvPicPr>
          <p:cNvPr id="33807" name="Picture 15"/>
          <p:cNvPicPr>
            <a:picLocks noChangeAspect="1" noChangeArrowheads="1"/>
          </p:cNvPicPr>
          <p:nvPr/>
        </p:nvPicPr>
        <p:blipFill>
          <a:blip r:embed="rId6" cstate="print"/>
          <a:srcRect/>
          <a:stretch>
            <a:fillRect/>
          </a:stretch>
        </p:blipFill>
        <p:spPr bwMode="auto">
          <a:xfrm>
            <a:off x="3126279" y="4293096"/>
            <a:ext cx="2898465" cy="1962503"/>
          </a:xfrm>
          <a:prstGeom prst="rect">
            <a:avLst/>
          </a:prstGeom>
          <a:noFill/>
          <a:ln w="9525">
            <a:noFill/>
            <a:miter lim="800000"/>
            <a:headEnd/>
            <a:tailEnd/>
          </a:ln>
        </p:spPr>
      </p:pic>
      <p:pic>
        <p:nvPicPr>
          <p:cNvPr id="33809" name="Picture 17" descr="https://avatars.mds.yandex.net/get-zen_doc/203431/pub_5b425e319d936000a8dce422_5b425e3deafc3100aadbfd06/scale_1200"/>
          <p:cNvPicPr>
            <a:picLocks noChangeAspect="1" noChangeArrowheads="1"/>
          </p:cNvPicPr>
          <p:nvPr/>
        </p:nvPicPr>
        <p:blipFill>
          <a:blip r:embed="rId7" cstate="print"/>
          <a:srcRect/>
          <a:stretch>
            <a:fillRect/>
          </a:stretch>
        </p:blipFill>
        <p:spPr bwMode="auto">
          <a:xfrm>
            <a:off x="0" y="2564904"/>
            <a:ext cx="2534682" cy="1584176"/>
          </a:xfrm>
          <a:prstGeom prst="rect">
            <a:avLst/>
          </a:prstGeom>
          <a:noFill/>
        </p:spPr>
      </p:pic>
      <p:sp>
        <p:nvSpPr>
          <p:cNvPr id="33818"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 name="Рисунок 1"/>
          <p:cNvPicPr>
            <a:picLocks noChangeAspect="1"/>
          </p:cNvPicPr>
          <p:nvPr/>
        </p:nvPicPr>
        <p:blipFill>
          <a:blip r:embed="rId8"/>
          <a:stretch>
            <a:fillRect/>
          </a:stretch>
        </p:blipFill>
        <p:spPr>
          <a:xfrm>
            <a:off x="6516216" y="4149080"/>
            <a:ext cx="2123728" cy="2351877"/>
          </a:xfrm>
          <a:prstGeom prst="rect">
            <a:avLst/>
          </a:prstGeom>
        </p:spPr>
      </p:pic>
    </p:spTree>
    <p:extLst>
      <p:ext uri="{BB962C8B-B14F-4D97-AF65-F5344CB8AC3E}">
        <p14:creationId xmlns:p14="http://schemas.microsoft.com/office/powerpoint/2010/main" val="327234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0" y="404664"/>
            <a:ext cx="9144000" cy="492443"/>
          </a:xfrm>
          <a:prstGeom prst="rect">
            <a:avLst/>
          </a:prstGeom>
        </p:spPr>
        <p:txBody>
          <a:bodyPr wrap="square">
            <a:spAutoFit/>
          </a:bodyPr>
          <a:lstStyle/>
          <a:p>
            <a:pPr indent="450215" algn="ctr">
              <a:spcAft>
                <a:spcPts val="0"/>
              </a:spcAft>
            </a:pPr>
            <a:endParaRPr lang="ru-RU" sz="800" b="1" dirty="0">
              <a:solidFill>
                <a:srgbClr val="000000"/>
              </a:solidFill>
              <a:ea typeface="Times New Roman" panose="02020603050405020304" pitchFamily="18" charset="0"/>
              <a:cs typeface="Times New Roman" panose="02020603050405020304" pitchFamily="18" charset="0"/>
            </a:endParaRPr>
          </a:p>
          <a:p>
            <a:pPr lvl="0" algn="ctr"/>
            <a:r>
              <a:rPr lang="en-GB" b="1" dirty="0"/>
              <a:t>Research Methods</a:t>
            </a:r>
            <a:endParaRPr lang="ru-RU" b="1" dirty="0"/>
          </a:p>
        </p:txBody>
      </p:sp>
      <p:pic>
        <p:nvPicPr>
          <p:cNvPr id="3" name="Рисунок 2" descr="ÐÐ¾ÑÐ¾Ð¶ÐµÐµ Ð¸Ð·Ð¾Ð±ÑÐ°Ð¶ÐµÐ½Ð¸Ðµ"/>
          <p:cNvPicPr/>
          <p:nvPr/>
        </p:nvPicPr>
        <p:blipFill>
          <a:blip r:embed="rId4" cstate="print"/>
          <a:srcRect l="13684" r="15778"/>
          <a:stretch>
            <a:fillRect/>
          </a:stretch>
        </p:blipFill>
        <p:spPr bwMode="auto">
          <a:xfrm>
            <a:off x="0" y="0"/>
            <a:ext cx="966952" cy="777766"/>
          </a:xfrm>
          <a:prstGeom prst="rect">
            <a:avLst/>
          </a:prstGeom>
          <a:noFill/>
          <a:ln w="9525">
            <a:noFill/>
            <a:miter lim="800000"/>
            <a:headEnd/>
            <a:tailEnd/>
          </a:ln>
        </p:spPr>
      </p:pic>
      <p:sp>
        <p:nvSpPr>
          <p:cNvPr id="4" name="TextBox 3"/>
          <p:cNvSpPr txBox="1"/>
          <p:nvPr/>
        </p:nvSpPr>
        <p:spPr>
          <a:xfrm>
            <a:off x="1691680" y="44624"/>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pic>
        <p:nvPicPr>
          <p:cNvPr id="5" name="Picture 3" descr="C:\Users\shmiganovskaya\Desktop\фото картофель\картофель вместе пророщ и непророщ\IMG_5687.JPG"/>
          <p:cNvPicPr>
            <a:picLocks noChangeAspect="1" noChangeArrowheads="1"/>
          </p:cNvPicPr>
          <p:nvPr/>
        </p:nvPicPr>
        <p:blipFill>
          <a:blip r:embed="rId5" cstate="print"/>
          <a:srcRect l="12074" t="13189" r="8793" b="16471"/>
          <a:stretch>
            <a:fillRect/>
          </a:stretch>
        </p:blipFill>
        <p:spPr bwMode="auto">
          <a:xfrm>
            <a:off x="935421" y="5590629"/>
            <a:ext cx="1449034" cy="966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5" descr="C:\Users\shmiganovskaya\Desktop\фото картофель\картофель вместе пророщ и непророщ\IMG_5689.JPG"/>
          <p:cNvPicPr>
            <a:picLocks noChangeAspect="1" noChangeArrowheads="1"/>
          </p:cNvPicPr>
          <p:nvPr/>
        </p:nvPicPr>
        <p:blipFill>
          <a:blip r:embed="rId6" cstate="print"/>
          <a:srcRect l="16612" t="27686" r="10714" b="14174"/>
          <a:stretch>
            <a:fillRect/>
          </a:stretch>
        </p:blipFill>
        <p:spPr bwMode="auto">
          <a:xfrm>
            <a:off x="935422" y="4555351"/>
            <a:ext cx="1470342" cy="887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6" descr="C:\Users\shmiganovskaya\Desktop\фото картофель\картофель вместе пророщ и непророщ\IMG_5690.JPG"/>
          <p:cNvPicPr>
            <a:picLocks noChangeAspect="1" noChangeArrowheads="1"/>
          </p:cNvPicPr>
          <p:nvPr/>
        </p:nvPicPr>
        <p:blipFill>
          <a:blip r:embed="rId7" cstate="print"/>
          <a:srcRect l="12500" t="11268" r="12500" b="16667"/>
          <a:stretch>
            <a:fillRect/>
          </a:stretch>
        </p:blipFill>
        <p:spPr bwMode="auto">
          <a:xfrm>
            <a:off x="6505013" y="5629873"/>
            <a:ext cx="1384329" cy="997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7" descr="C:\Users\shmiganovskaya\Desktop\фото картофель\картофель вместе пророщ и непророщ\IMG_5691.JPG"/>
          <p:cNvPicPr>
            <a:picLocks noChangeAspect="1" noChangeArrowheads="1"/>
          </p:cNvPicPr>
          <p:nvPr/>
        </p:nvPicPr>
        <p:blipFill>
          <a:blip r:embed="rId8" cstate="print"/>
          <a:srcRect l="8645" t="9195" r="8596" b="8046"/>
          <a:stretch>
            <a:fillRect/>
          </a:stretch>
        </p:blipFill>
        <p:spPr bwMode="auto">
          <a:xfrm>
            <a:off x="6505013" y="4400742"/>
            <a:ext cx="1357686" cy="1018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a:off x="467544" y="-887566"/>
            <a:ext cx="7992888" cy="5401479"/>
          </a:xfrm>
          <a:prstGeom prst="rect">
            <a:avLst/>
          </a:prstGeom>
        </p:spPr>
        <p:txBody>
          <a:bodyPr wrap="square">
            <a:spAutoFit/>
          </a:bodyPr>
          <a:lstStyle/>
          <a:p>
            <a:pPr indent="450215" algn="just">
              <a:spcBef>
                <a:spcPts val="1800"/>
              </a:spcBef>
              <a:spcAft>
                <a:spcPts val="0"/>
              </a:spcAft>
            </a:pPr>
            <a:endParaRPr lang="ru-RU" dirty="0">
              <a:latin typeface="Times New Roman" panose="02020603050405020304" pitchFamily="18" charset="0"/>
              <a:ea typeface="Times New Roman" panose="02020603050405020304" pitchFamily="18" charset="0"/>
            </a:endParaRPr>
          </a:p>
          <a:p>
            <a:pPr indent="450215" algn="just">
              <a:spcBef>
                <a:spcPts val="1800"/>
              </a:spcBef>
              <a:spcAft>
                <a:spcPts val="0"/>
              </a:spcAft>
            </a:pPr>
            <a:endParaRPr lang="ru-RU" dirty="0">
              <a:latin typeface="Times New Roman" panose="02020603050405020304" pitchFamily="18" charset="0"/>
              <a:ea typeface="Times New Roman" panose="02020603050405020304" pitchFamily="18" charset="0"/>
            </a:endParaRPr>
          </a:p>
          <a:p>
            <a:pPr indent="450215" algn="just">
              <a:spcBef>
                <a:spcPts val="1800"/>
              </a:spcBef>
              <a:spcAft>
                <a:spcPts val="0"/>
              </a:spcAft>
            </a:pPr>
            <a:endParaRPr lang="ru-RU" dirty="0">
              <a:latin typeface="Times New Roman" panose="02020603050405020304" pitchFamily="18" charset="0"/>
              <a:ea typeface="Times New Roman" panose="02020603050405020304" pitchFamily="18" charset="0"/>
            </a:endParaRPr>
          </a:p>
          <a:p>
            <a:pPr indent="450215" algn="just">
              <a:spcBef>
                <a:spcPts val="1800"/>
              </a:spcBef>
              <a:spcAft>
                <a:spcPts val="0"/>
              </a:spcAft>
            </a:pPr>
            <a:endParaRPr lang="ru-RU" dirty="0">
              <a:latin typeface="Times New Roman" panose="02020603050405020304" pitchFamily="18" charset="0"/>
              <a:ea typeface="Times New Roman" panose="02020603050405020304" pitchFamily="18" charset="0"/>
            </a:endParaRPr>
          </a:p>
          <a:p>
            <a:pPr indent="450215" algn="just">
              <a:spcBef>
                <a:spcPts val="1800"/>
              </a:spcBef>
              <a:spcAft>
                <a:spcPts val="0"/>
              </a:spcAft>
            </a:pPr>
            <a:r>
              <a:rPr lang="en-US" dirty="0">
                <a:latin typeface="Times New Roman" panose="02020603050405020304" pitchFamily="18" charset="0"/>
                <a:ea typeface="Times New Roman" panose="02020603050405020304" pitchFamily="18" charset="0"/>
              </a:rPr>
              <a:t>The research have studied the effect of microbiological fertilizer </a:t>
            </a:r>
            <a:r>
              <a:rPr lang="en-US" dirty="0" err="1">
                <a:latin typeface="Times New Roman" panose="02020603050405020304" pitchFamily="18" charset="0"/>
                <a:ea typeface="Times New Roman" panose="02020603050405020304" pitchFamily="18" charset="0"/>
              </a:rPr>
              <a:t>Slavol</a:t>
            </a:r>
            <a:r>
              <a:rPr lang="en-US" dirty="0">
                <a:latin typeface="Times New Roman" panose="02020603050405020304" pitchFamily="18" charset="0"/>
                <a:ea typeface="Times New Roman" panose="02020603050405020304" pitchFamily="18" charset="0"/>
              </a:rPr>
              <a:t> on the growth, development and productivity of early potatoes, such varieties as: </a:t>
            </a:r>
            <a:r>
              <a:rPr lang="en-US" dirty="0" err="1">
                <a:latin typeface="Times New Roman" panose="02020603050405020304" pitchFamily="18" charset="0"/>
                <a:ea typeface="Times New Roman" panose="02020603050405020304" pitchFamily="18" charset="0"/>
              </a:rPr>
              <a:t>Udacha</a:t>
            </a:r>
            <a:r>
              <a:rPr lang="en-US" dirty="0">
                <a:latin typeface="Times New Roman" panose="02020603050405020304" pitchFamily="18" charset="0"/>
                <a:ea typeface="Times New Roman" panose="02020603050405020304" pitchFamily="18" charset="0"/>
              </a:rPr>
              <a:t>, Bryansk delicacy, Red Scarlett, </a:t>
            </a:r>
            <a:r>
              <a:rPr lang="en-US" dirty="0" err="1">
                <a:latin typeface="Times New Roman" panose="02020603050405020304" pitchFamily="18" charset="0"/>
                <a:ea typeface="Times New Roman" panose="02020603050405020304" pitchFamily="18" charset="0"/>
              </a:rPr>
              <a:t>Zhukovsky</a:t>
            </a:r>
            <a:r>
              <a:rPr lang="en-US" dirty="0">
                <a:latin typeface="Times New Roman" panose="02020603050405020304" pitchFamily="18" charset="0"/>
                <a:ea typeface="Times New Roman" panose="02020603050405020304" pitchFamily="18" charset="0"/>
              </a:rPr>
              <a:t> early, Meteor, Riviera. Treatment with </a:t>
            </a:r>
            <a:r>
              <a:rPr lang="en-US" dirty="0" err="1">
                <a:latin typeface="Times New Roman" panose="02020603050405020304" pitchFamily="18" charset="0"/>
                <a:ea typeface="Times New Roman" panose="02020603050405020304" pitchFamily="18" charset="0"/>
              </a:rPr>
              <a:t>Slavol</a:t>
            </a:r>
            <a:r>
              <a:rPr lang="en-US" dirty="0">
                <a:latin typeface="Times New Roman" panose="02020603050405020304" pitchFamily="18" charset="0"/>
                <a:ea typeface="Times New Roman" panose="02020603050405020304" pitchFamily="18" charset="0"/>
              </a:rPr>
              <a:t> was carried out before planting, by soaking the tubers and double foliar feeding with a frequency of 10 ... 15 days.</a:t>
            </a:r>
            <a:endParaRPr lang="ru-RU" sz="2000" dirty="0">
              <a:latin typeface="Times New Roman" panose="02020603050405020304" pitchFamily="18" charset="0"/>
              <a:ea typeface="Times New Roman" panose="02020603050405020304" pitchFamily="18" charset="0"/>
            </a:endParaRPr>
          </a:p>
          <a:p>
            <a:pPr indent="450215" algn="just">
              <a:spcBef>
                <a:spcPts val="1800"/>
              </a:spcBef>
              <a:spcAft>
                <a:spcPts val="0"/>
              </a:spcAft>
            </a:pPr>
            <a:r>
              <a:rPr lang="en-US" dirty="0">
                <a:latin typeface="Times New Roman" panose="02020603050405020304" pitchFamily="18" charset="0"/>
                <a:ea typeface="Times New Roman" panose="02020603050405020304" pitchFamily="18" charset="0"/>
              </a:rPr>
              <a:t>The studies were carried out in 2020 ... 2021, on the territory of the UNPC Vegetable Experimental Station named after V.I. Edelstein. </a:t>
            </a:r>
            <a:endParaRPr lang="ru-RU" sz="20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Research options: control and treatment with microbiological fertilizer </a:t>
            </a:r>
            <a:r>
              <a:rPr lang="en-US" dirty="0" err="1">
                <a:latin typeface="Times New Roman" panose="02020603050405020304" pitchFamily="18" charset="0"/>
                <a:ea typeface="Times New Roman" panose="02020603050405020304" pitchFamily="18" charset="0"/>
              </a:rPr>
              <a:t>Slavol</a:t>
            </a:r>
            <a:r>
              <a:rPr lang="en-US" dirty="0">
                <a:latin typeface="Times New Roman" panose="02020603050405020304" pitchFamily="18" charset="0"/>
                <a:ea typeface="Times New Roman" panose="02020603050405020304" pitchFamily="18" charset="0"/>
              </a:rPr>
              <a:t> (before planting, soaking tubers for 3…4 hours in a solution concentration of 10 ml/l of water) + two foliar top dressings during the growing season with a frequency of 10…15 days. </a:t>
            </a:r>
            <a:endParaRPr lang="ru-RU" dirty="0"/>
          </a:p>
        </p:txBody>
      </p:sp>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9792" y="4443661"/>
            <a:ext cx="3292677" cy="2132856"/>
          </a:xfrm>
          <a:prstGeom prst="rect">
            <a:avLst/>
          </a:prstGeom>
          <a:ln>
            <a:noFill/>
          </a:ln>
          <a:effectLst>
            <a:softEdge rad="112500"/>
          </a:effectLst>
        </p:spPr>
      </p:pic>
    </p:spTree>
    <p:extLst>
      <p:ext uri="{BB962C8B-B14F-4D97-AF65-F5344CB8AC3E}">
        <p14:creationId xmlns:p14="http://schemas.microsoft.com/office/powerpoint/2010/main" val="315992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3" cstate="print"/>
          <a:srcRect l="13684" r="15778"/>
          <a:stretch>
            <a:fillRect/>
          </a:stretch>
        </p:blipFill>
        <p:spPr bwMode="auto">
          <a:xfrm>
            <a:off x="0" y="0"/>
            <a:ext cx="966952" cy="777766"/>
          </a:xfrm>
          <a:prstGeom prst="rect">
            <a:avLst/>
          </a:prstGeom>
          <a:noFill/>
          <a:ln w="9525">
            <a:noFill/>
            <a:miter lim="800000"/>
            <a:headEnd/>
            <a:tailEnd/>
          </a:ln>
        </p:spPr>
      </p:pic>
      <p:sp>
        <p:nvSpPr>
          <p:cNvPr id="3" name="TextBox 2"/>
          <p:cNvSpPr txBox="1"/>
          <p:nvPr/>
        </p:nvSpPr>
        <p:spPr>
          <a:xfrm>
            <a:off x="1691680" y="44624"/>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sp>
        <p:nvSpPr>
          <p:cNvPr id="5" name="Rectangle 1"/>
          <p:cNvSpPr>
            <a:spLocks noChangeArrowheads="1"/>
          </p:cNvSpPr>
          <p:nvPr/>
        </p:nvSpPr>
        <p:spPr bwMode="auto">
          <a:xfrm>
            <a:off x="683568" y="988949"/>
            <a:ext cx="8467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1672803644"/>
              </p:ext>
            </p:extLst>
          </p:nvPr>
        </p:nvGraphicFramePr>
        <p:xfrm>
          <a:off x="1403648" y="1124744"/>
          <a:ext cx="6336704" cy="3771106"/>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966952" y="2551837"/>
            <a:ext cx="7709504" cy="3385542"/>
          </a:xfrm>
          <a:prstGeom prst="rect">
            <a:avLst/>
          </a:prstGeom>
        </p:spPr>
        <p:txBody>
          <a:bodyPr wrap="square">
            <a:spAutoFit/>
          </a:bodyPr>
          <a:lstStyle/>
          <a:p>
            <a:pPr algn="just">
              <a:lnSpc>
                <a:spcPct val="150000"/>
              </a:lnSpc>
              <a:spcBef>
                <a:spcPts val="600"/>
              </a:spcBef>
              <a:spcAft>
                <a:spcPts val="0"/>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0"/>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0"/>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0"/>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0"/>
              </a:spcAft>
            </a:pPr>
            <a:endPar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0"/>
              </a:spcAft>
            </a:pP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Figure 1.</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Effect of the microbiological fertilizer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Slavol</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on the leaf surface area of potato plants, on average for 2020…2021, per plant, in cm</a:t>
            </a:r>
            <a:r>
              <a:rPr lang="en-US"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ru-RU" sz="16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3" cstate="print"/>
          <a:srcRect l="13684" r="15778"/>
          <a:stretch>
            <a:fillRect/>
          </a:stretch>
        </p:blipFill>
        <p:spPr bwMode="auto">
          <a:xfrm>
            <a:off x="0" y="0"/>
            <a:ext cx="966952" cy="777766"/>
          </a:xfrm>
          <a:prstGeom prst="rect">
            <a:avLst/>
          </a:prstGeom>
          <a:noFill/>
          <a:ln w="9525">
            <a:noFill/>
            <a:miter lim="800000"/>
            <a:headEnd/>
            <a:tailEnd/>
          </a:ln>
        </p:spPr>
      </p:pic>
      <p:sp>
        <p:nvSpPr>
          <p:cNvPr id="3" name="TextBox 2"/>
          <p:cNvSpPr txBox="1"/>
          <p:nvPr/>
        </p:nvSpPr>
        <p:spPr>
          <a:xfrm>
            <a:off x="1691680" y="48322"/>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graphicFrame>
        <p:nvGraphicFramePr>
          <p:cNvPr id="6" name="Диаграмма 5"/>
          <p:cNvGraphicFramePr/>
          <p:nvPr>
            <p:extLst>
              <p:ext uri="{D42A27DB-BD31-4B8C-83A1-F6EECF244321}">
                <p14:modId xmlns:p14="http://schemas.microsoft.com/office/powerpoint/2010/main" val="3179469780"/>
              </p:ext>
            </p:extLst>
          </p:nvPr>
        </p:nvGraphicFramePr>
        <p:xfrm>
          <a:off x="755576" y="1124242"/>
          <a:ext cx="7803740" cy="3960941"/>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539552" y="2898671"/>
            <a:ext cx="8019764" cy="2862322"/>
          </a:xfrm>
          <a:prstGeom prst="rect">
            <a:avLst/>
          </a:prstGeom>
        </p:spPr>
        <p:txBody>
          <a:bodyPr wrap="square">
            <a:spAutoFit/>
          </a:bodyPr>
          <a:lstStyle/>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r>
              <a:rPr lang="en-US" b="1" dirty="0">
                <a:latin typeface="Times New Roman" panose="02020603050405020304" pitchFamily="18" charset="0"/>
                <a:ea typeface="Times New Roman" panose="02020603050405020304" pitchFamily="18" charset="0"/>
              </a:rPr>
              <a:t>Figure 2. </a:t>
            </a:r>
            <a:r>
              <a:rPr lang="en-US" dirty="0">
                <a:latin typeface="Times New Roman" panose="02020603050405020304" pitchFamily="18" charset="0"/>
                <a:ea typeface="Times New Roman" panose="02020603050405020304" pitchFamily="18" charset="0"/>
              </a:rPr>
              <a:t>Influence of microbiological fertilizer on the % development of early blight in early potato plants in the conditions of the Moscow region, average 2020…2021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3" cstate="print"/>
          <a:srcRect l="13684" r="15778"/>
          <a:stretch>
            <a:fillRect/>
          </a:stretch>
        </p:blipFill>
        <p:spPr bwMode="auto">
          <a:xfrm>
            <a:off x="0" y="0"/>
            <a:ext cx="966952" cy="777766"/>
          </a:xfrm>
          <a:prstGeom prst="rect">
            <a:avLst/>
          </a:prstGeom>
          <a:noFill/>
          <a:ln w="9525">
            <a:noFill/>
            <a:miter lim="800000"/>
            <a:headEnd/>
            <a:tailEnd/>
          </a:ln>
        </p:spPr>
      </p:pic>
      <p:sp>
        <p:nvSpPr>
          <p:cNvPr id="3" name="TextBox 2"/>
          <p:cNvSpPr txBox="1"/>
          <p:nvPr/>
        </p:nvSpPr>
        <p:spPr>
          <a:xfrm>
            <a:off x="1691680" y="48322"/>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graphicFrame>
        <p:nvGraphicFramePr>
          <p:cNvPr id="6" name="Диаграмма 5"/>
          <p:cNvGraphicFramePr/>
          <p:nvPr>
            <p:extLst>
              <p:ext uri="{D42A27DB-BD31-4B8C-83A1-F6EECF244321}">
                <p14:modId xmlns:p14="http://schemas.microsoft.com/office/powerpoint/2010/main" val="279467336"/>
              </p:ext>
            </p:extLst>
          </p:nvPr>
        </p:nvGraphicFramePr>
        <p:xfrm>
          <a:off x="748150" y="1340769"/>
          <a:ext cx="4903970" cy="3096343"/>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539552" y="2898671"/>
            <a:ext cx="8019764" cy="2031325"/>
          </a:xfrm>
          <a:prstGeom prst="rect">
            <a:avLst/>
          </a:prstGeom>
        </p:spPr>
        <p:txBody>
          <a:bodyPr wrap="square">
            <a:spAutoFit/>
          </a:bodyPr>
          <a:lstStyle/>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a:p>
            <a:pPr algn="just"/>
            <a:endParaRPr lang="ru-RU" b="1" dirty="0">
              <a:latin typeface="Times New Roman" panose="02020603050405020304" pitchFamily="18" charset="0"/>
              <a:ea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1401871350"/>
              </p:ext>
            </p:extLst>
          </p:nvPr>
        </p:nvGraphicFramePr>
        <p:xfrm>
          <a:off x="827584" y="1196752"/>
          <a:ext cx="7200800"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2" name="Прямоугольник 1"/>
          <p:cNvSpPr/>
          <p:nvPr/>
        </p:nvSpPr>
        <p:spPr>
          <a:xfrm>
            <a:off x="539552" y="2551837"/>
            <a:ext cx="8136904" cy="3416320"/>
          </a:xfrm>
          <a:prstGeom prst="rect">
            <a:avLst/>
          </a:prstGeom>
        </p:spPr>
        <p:txBody>
          <a:bodyPr wrap="square">
            <a:spAutoFit/>
          </a:bodyPr>
          <a:lstStyle/>
          <a:p>
            <a:pPr indent="450215" algn="just">
              <a:lnSpc>
                <a:spcPct val="150000"/>
              </a:lnSpc>
              <a:spcAft>
                <a:spcPts val="0"/>
              </a:spcAft>
            </a:pPr>
            <a:endParaRPr lang="ru-RU" b="1" dirty="0">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ru-RU" b="1" dirty="0">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ru-RU" b="1" dirty="0">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ru-RU" b="1" dirty="0">
              <a:latin typeface="Times New Roman" panose="02020603050405020304" pitchFamily="18" charset="0"/>
              <a:ea typeface="Times New Roman" panose="02020603050405020304" pitchFamily="18" charset="0"/>
            </a:endParaRPr>
          </a:p>
          <a:p>
            <a:pPr indent="450215" algn="just">
              <a:lnSpc>
                <a:spcPct val="150000"/>
              </a:lnSpc>
              <a:spcAft>
                <a:spcPts val="0"/>
              </a:spcAft>
            </a:pPr>
            <a:endParaRPr lang="ru-RU" b="1" dirty="0">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en-US" b="1" dirty="0">
                <a:latin typeface="Times New Roman" panose="02020603050405020304" pitchFamily="18" charset="0"/>
                <a:ea typeface="Times New Roman" panose="02020603050405020304" pitchFamily="18" charset="0"/>
              </a:rPr>
              <a:t>Figure 3.</a:t>
            </a:r>
            <a:r>
              <a:rPr lang="en-US" dirty="0">
                <a:latin typeface="Times New Roman" panose="02020603050405020304" pitchFamily="18" charset="0"/>
                <a:ea typeface="Times New Roman" panose="02020603050405020304" pitchFamily="18" charset="0"/>
              </a:rPr>
              <a:t> Effect of the microbiological fertilizer </a:t>
            </a:r>
            <a:r>
              <a:rPr lang="en-US" dirty="0" err="1">
                <a:latin typeface="Times New Roman" panose="02020603050405020304" pitchFamily="18" charset="0"/>
                <a:ea typeface="Times New Roman" panose="02020603050405020304" pitchFamily="18" charset="0"/>
              </a:rPr>
              <a:t>Slavol</a:t>
            </a:r>
            <a:r>
              <a:rPr lang="en-US" dirty="0">
                <a:latin typeface="Times New Roman" panose="02020603050405020304" pitchFamily="18" charset="0"/>
                <a:ea typeface="Times New Roman" panose="02020603050405020304" pitchFamily="18" charset="0"/>
              </a:rPr>
              <a:t> on the average mass of tubers from one plant, as of July 15 in the conditions of the Moscow Region, average 2020 ... </a:t>
            </a:r>
            <a:r>
              <a:rPr lang="ru-RU" dirty="0">
                <a:latin typeface="Times New Roman" panose="02020603050405020304" pitchFamily="18" charset="0"/>
                <a:ea typeface="Times New Roman" panose="02020603050405020304" pitchFamily="18" charset="0"/>
              </a:rPr>
              <a:t>2022 </a:t>
            </a:r>
          </a:p>
        </p:txBody>
      </p:sp>
    </p:spTree>
    <p:extLst>
      <p:ext uri="{BB962C8B-B14F-4D97-AF65-F5344CB8AC3E}">
        <p14:creationId xmlns:p14="http://schemas.microsoft.com/office/powerpoint/2010/main" val="344591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descr="ÐÐ¾ÑÐ¾Ð¶ÐµÐµ Ð¸Ð·Ð¾Ð±ÑÐ°Ð¶ÐµÐ½Ð¸Ðµ"/>
          <p:cNvPicPr/>
          <p:nvPr/>
        </p:nvPicPr>
        <p:blipFill>
          <a:blip r:embed="rId3" cstate="print"/>
          <a:srcRect l="13684" r="15778"/>
          <a:stretch>
            <a:fillRect/>
          </a:stretch>
        </p:blipFill>
        <p:spPr bwMode="auto">
          <a:xfrm>
            <a:off x="0" y="0"/>
            <a:ext cx="966952" cy="777766"/>
          </a:xfrm>
          <a:prstGeom prst="rect">
            <a:avLst/>
          </a:prstGeom>
          <a:noFill/>
          <a:ln w="9525">
            <a:noFill/>
            <a:miter lim="800000"/>
            <a:headEnd/>
            <a:tailEnd/>
          </a:ln>
        </p:spPr>
      </p:pic>
      <p:sp>
        <p:nvSpPr>
          <p:cNvPr id="3" name="TextBox 2"/>
          <p:cNvSpPr txBox="1"/>
          <p:nvPr/>
        </p:nvSpPr>
        <p:spPr>
          <a:xfrm>
            <a:off x="1691680" y="44624"/>
            <a:ext cx="6408712" cy="400110"/>
          </a:xfrm>
          <a:prstGeom prst="rect">
            <a:avLst/>
          </a:prstGeom>
          <a:noFill/>
        </p:spPr>
        <p:txBody>
          <a:bodyPr wrap="square" rtlCol="0">
            <a:spAutoFit/>
          </a:bodyPr>
          <a:lstStyle/>
          <a:p>
            <a:r>
              <a:rPr lang="ru-RU" sz="2000" b="1" dirty="0">
                <a:solidFill>
                  <a:srgbClr val="00863D"/>
                </a:solidFill>
              </a:rPr>
              <a:t>ФГБОУ ВО РГАУ-МСХА имени К.А. Тимирязева</a:t>
            </a:r>
          </a:p>
        </p:txBody>
      </p:sp>
      <p:sp>
        <p:nvSpPr>
          <p:cNvPr id="5" name="Прямоугольник 4"/>
          <p:cNvSpPr/>
          <p:nvPr/>
        </p:nvSpPr>
        <p:spPr>
          <a:xfrm>
            <a:off x="467544" y="1097593"/>
            <a:ext cx="8352928" cy="4570482"/>
          </a:xfrm>
          <a:prstGeom prst="rect">
            <a:avLst/>
          </a:prstGeom>
        </p:spPr>
        <p:txBody>
          <a:bodyPr wrap="square">
            <a:spAutoFit/>
          </a:bodyPr>
          <a:lstStyle/>
          <a:p>
            <a:pPr algn="ctr">
              <a:lnSpc>
                <a:spcPct val="150000"/>
              </a:lnSpc>
              <a:spcAft>
                <a:spcPts val="0"/>
              </a:spcAft>
            </a:pPr>
            <a:r>
              <a:rPr lang="en-US" b="1" dirty="0">
                <a:latin typeface="Times New Roman" panose="02020603050405020304" pitchFamily="18" charset="0"/>
                <a:ea typeface="Times New Roman" panose="02020603050405020304" pitchFamily="18" charset="0"/>
              </a:rPr>
              <a:t>Conclusions</a:t>
            </a:r>
            <a:endParaRPr lang="ru-RU" dirty="0">
              <a:latin typeface="Times New Roman" panose="02020603050405020304" pitchFamily="18" charset="0"/>
              <a:ea typeface="Times New Roman" panose="02020603050405020304" pitchFamily="18" charset="0"/>
            </a:endParaRPr>
          </a:p>
          <a:p>
            <a:pPr marL="457200" indent="450215" algn="just">
              <a:lnSpc>
                <a:spcPct val="150000"/>
              </a:lnSpc>
              <a:spcAft>
                <a:spcPts val="0"/>
              </a:spcAft>
            </a:pPr>
            <a:r>
              <a:rPr lang="en-US" sz="1600" dirty="0">
                <a:latin typeface="Times New Roman" panose="02020603050405020304" pitchFamily="18" charset="0"/>
                <a:ea typeface="Times New Roman" panose="02020603050405020304" pitchFamily="18" charset="0"/>
              </a:rPr>
              <a:t>Thus, in the experiment, the positive effect of microbiological fertilizer </a:t>
            </a:r>
            <a:r>
              <a:rPr lang="en-US" sz="1600" dirty="0" err="1">
                <a:latin typeface="Times New Roman" panose="02020603050405020304" pitchFamily="18" charset="0"/>
                <a:ea typeface="Times New Roman" panose="02020603050405020304" pitchFamily="18" charset="0"/>
              </a:rPr>
              <a:t>Slavol</a:t>
            </a:r>
            <a:r>
              <a:rPr lang="en-US" sz="1600" dirty="0">
                <a:latin typeface="Times New Roman" panose="02020603050405020304" pitchFamily="18" charset="0"/>
                <a:ea typeface="Times New Roman" panose="02020603050405020304" pitchFamily="18" charset="0"/>
              </a:rPr>
              <a:t> on the growth, development and yield of early potato varieties in the conditions of the Moscow region was established. The use of adapted varieties in combination with modern cultivation methods makes it possible to increase the yield due to the number and average weight of tubers per plant in the early stages (July 15).</a:t>
            </a:r>
            <a:endParaRPr lang="ru-RU" sz="1600" dirty="0">
              <a:latin typeface="Times New Roman" panose="02020603050405020304" pitchFamily="18" charset="0"/>
              <a:ea typeface="Times New Roman" panose="02020603050405020304" pitchFamily="18" charset="0"/>
            </a:endParaRPr>
          </a:p>
          <a:p>
            <a:pPr marL="457200" indent="450215" algn="just">
              <a:lnSpc>
                <a:spcPct val="150000"/>
              </a:lnSpc>
              <a:spcAft>
                <a:spcPts val="0"/>
              </a:spcAft>
            </a:pPr>
            <a:r>
              <a:rPr lang="en-US" sz="1600" dirty="0">
                <a:latin typeface="Times New Roman" panose="02020603050405020304" pitchFamily="18" charset="0"/>
                <a:cs typeface="Times New Roman" panose="02020603050405020304" pitchFamily="18" charset="0"/>
              </a:rPr>
              <a:t>In both variants, the yield of the variety Bryansk Delicacy was not high, the average weight of one bush in the control variant was 208 grams. The treated plants of the variety Bryansk delicacy with microbiological fertilizer </a:t>
            </a:r>
            <a:r>
              <a:rPr lang="en-US" sz="1600" dirty="0" err="1">
                <a:latin typeface="Times New Roman" panose="02020603050405020304" pitchFamily="18" charset="0"/>
                <a:cs typeface="Times New Roman" panose="02020603050405020304" pitchFamily="18" charset="0"/>
              </a:rPr>
              <a:t>Slavol</a:t>
            </a:r>
            <a:r>
              <a:rPr lang="en-US" sz="1600" dirty="0">
                <a:latin typeface="Times New Roman" panose="02020603050405020304" pitchFamily="18" charset="0"/>
                <a:cs typeface="Times New Roman" panose="02020603050405020304" pitchFamily="18" charset="0"/>
              </a:rPr>
              <a:t> also had a low mass of tubers from one bush (320 grams), however, the increase in relation to the control variant of this variety was 53.8%. On average, for all varieties, when using the microbiological fertilizer </a:t>
            </a:r>
            <a:r>
              <a:rPr lang="en-US" sz="1600" dirty="0" err="1">
                <a:latin typeface="Times New Roman" panose="02020603050405020304" pitchFamily="18" charset="0"/>
                <a:cs typeface="Times New Roman" panose="02020603050405020304" pitchFamily="18" charset="0"/>
              </a:rPr>
              <a:t>Slavol</a:t>
            </a:r>
            <a:r>
              <a:rPr lang="en-US" sz="1600" dirty="0">
                <a:latin typeface="Times New Roman" panose="02020603050405020304" pitchFamily="18" charset="0"/>
                <a:cs typeface="Times New Roman" panose="02020603050405020304" pitchFamily="18" charset="0"/>
              </a:rPr>
              <a:t>, the yield increased from 22.2 to 42.8% compared to the control</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1547664" y="1844824"/>
            <a:ext cx="6408712" cy="1938992"/>
          </a:xfrm>
          <a:prstGeom prst="rect">
            <a:avLst/>
          </a:prstGeom>
          <a:noFill/>
        </p:spPr>
        <p:txBody>
          <a:bodyPr wrap="square" rtlCol="0">
            <a:spAutoFit/>
          </a:bodyPr>
          <a:lstStyle/>
          <a:p>
            <a:pPr algn="ctr"/>
            <a:r>
              <a:rPr lang="ru-RU" sz="6000" dirty="0">
                <a:solidFill>
                  <a:srgbClr val="00B050"/>
                </a:solidFill>
                <a:latin typeface="Times New Roman" pitchFamily="18" charset="0"/>
                <a:cs typeface="Times New Roman" pitchFamily="18" charset="0"/>
              </a:rPr>
              <a:t>СПАСИБО </a:t>
            </a:r>
          </a:p>
          <a:p>
            <a:pPr algn="ctr"/>
            <a:r>
              <a:rPr lang="ru-RU" sz="6000" dirty="0">
                <a:solidFill>
                  <a:srgbClr val="00B050"/>
                </a:solidFill>
                <a:latin typeface="Times New Roman" pitchFamily="18" charset="0"/>
                <a:cs typeface="Times New Roman" pitchFamily="18" charset="0"/>
              </a:rPr>
              <a:t>ЗА ВНИМАНИЕ</a:t>
            </a:r>
          </a:p>
        </p:txBody>
      </p:sp>
    </p:spTree>
    <p:extLst>
      <p:ext uri="{BB962C8B-B14F-4D97-AF65-F5344CB8AC3E}">
        <p14:creationId xmlns:p14="http://schemas.microsoft.com/office/powerpoint/2010/main" val="2923419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1532</TotalTime>
  <Words>569</Words>
  <Application>Microsoft Office PowerPoint</Application>
  <PresentationFormat>Экран (4:3)</PresentationFormat>
  <Paragraphs>63</Paragraphs>
  <Slides>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Calibri</vt:lpstr>
      <vt:lpstr>Constantia</vt:lpstr>
      <vt:lpstr>Times</vt:lpstr>
      <vt:lpstr>Times New Roman</vt:lpstr>
      <vt:lpstr>Wingdings 2</vt: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dobra</cp:lastModifiedBy>
  <cp:revision>153</cp:revision>
  <dcterms:created xsi:type="dcterms:W3CDTF">2021-02-19T07:08:54Z</dcterms:created>
  <dcterms:modified xsi:type="dcterms:W3CDTF">2022-02-18T02:50:34Z</dcterms:modified>
</cp:coreProperties>
</file>