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87185E-68AE-15CA-C9CE-B512DE0B2F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535EAF-379F-A304-2384-245DD2346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06FBB3-10DF-9ABA-8BA6-FF1788D26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71D7-A171-4FF0-BD5A-43FD83F3A91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001873-8431-8406-D49B-AA0BD0AA1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0FF884-C796-AF2C-8E4D-B87A17652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959A-E6B6-4239-97F6-D7D280042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83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CFEB7-1A82-ECB4-2D9C-338B23AE9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DF0E920-05A3-0692-F7BD-910B24E91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EC4CEC-9781-4179-9CC1-F9DBFC86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71D7-A171-4FF0-BD5A-43FD83F3A91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64E0F5-820B-143F-D818-D5BAEC397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AD6FF7-527D-544F-D57F-F34CC1D26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959A-E6B6-4239-97F6-D7D280042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00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DB06D98-24E2-F184-928F-99E17FA11F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9B759D-0D8A-4A42-3C2D-AAECDCC72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C004E4-3725-64FE-8DA1-7ED2D5D69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71D7-A171-4FF0-BD5A-43FD83F3A91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31757C-B5BA-2891-6D81-752E4EE98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FEF25-0F91-1399-1545-6576BB349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959A-E6B6-4239-97F6-D7D280042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94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C7F8C2-8F82-9CDB-7E8B-1CFA58978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53CD0F-33EE-C266-A632-85FE91A8D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D0CDC2-26FE-9785-40CD-DBBAFC9B6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71D7-A171-4FF0-BD5A-43FD83F3A91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B236A3-DEA8-0859-F052-1986D456C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081D71-A459-D2A2-540D-B5B460C5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959A-E6B6-4239-97F6-D7D280042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50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8E4804-C75B-2368-651E-77F34FB2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641CBE-7025-2031-5980-AC8B43ED9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B797B6-A050-60E8-72FC-F903A9CD0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71D7-A171-4FF0-BD5A-43FD83F3A91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1FA3B6-9E7F-55DD-6D7E-EE3EEBC2E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6AE76E-7ACB-3FEE-43D1-CA9E43D13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959A-E6B6-4239-97F6-D7D280042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58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12DB72-A77E-B1B6-FB7C-BE481D0A2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C3C1DD-B254-D4E2-3A85-0B8D08283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9F4C2A-FF13-1B9B-C74B-E3FAB637C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092D88C-A063-1AB1-2C42-7AB0548C2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71D7-A171-4FF0-BD5A-43FD83F3A91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09DBDA-E981-88B6-69C8-14A819010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B4D77-787F-08BB-F646-A8089C5EA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959A-E6B6-4239-97F6-D7D280042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87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B0B810-03BD-9FB0-4849-D10BA4FAF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24EB9C-16AF-FD74-D330-73803B90B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93D674-EF33-3A4D-4975-8C2E6675A9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445D3D3-BC0D-0696-F2AB-52589051B9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B8DB171-5F4C-7112-89EB-A6F9FD6996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4013AB6-F754-2380-C545-122B347B0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71D7-A171-4FF0-BD5A-43FD83F3A91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1B2B940-07B4-53F3-AE99-AB861C3D5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C1C115C-0FA2-919D-C19F-741B36ADD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959A-E6B6-4239-97F6-D7D280042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92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FD03AC-8B44-3E40-F146-73F819CC4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AC053B3-25FA-532C-2337-6042D8E66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71D7-A171-4FF0-BD5A-43FD83F3A91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A6E1402-890B-CF9B-C469-3211E854E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1C4DD52-5A3B-B5E4-BDAA-EC637689D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959A-E6B6-4239-97F6-D7D280042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55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CDBDA91-10AF-F720-1B1D-29C5DC9AF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71D7-A171-4FF0-BD5A-43FD83F3A91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AA2ED89-48C0-8658-DC3F-8D9020225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B8F5180-CAE7-EE0A-9475-6099BA851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959A-E6B6-4239-97F6-D7D280042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89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1183B4-B8AB-2800-3CF4-794BDA91D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F4FE60-F106-B90E-9E0D-8BE90729C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104126A-9B48-AF02-FE71-CBD2EF79F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6ACDCD-EA8C-FDBA-B47E-7C2BEA83F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71D7-A171-4FF0-BD5A-43FD83F3A91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BA2D04-DD04-64DC-D35A-57239EA0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C8FD2F-2411-E023-19F5-EDB0C0FFB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959A-E6B6-4239-97F6-D7D280042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88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32AE81-56BF-0AA0-12D8-39E794F21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125D3FA-8EC2-536E-4F8D-FCD7D1BD62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1D3A7EE-C15A-98E4-96BA-D6A45F3F8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1479697-5CEF-96A3-FCC2-39D20397F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71D7-A171-4FF0-BD5A-43FD83F3A91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5D0FAF-76EA-2F67-23E2-28432D425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3F6A24-C426-1B3C-DA2D-AC966F2E8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959A-E6B6-4239-97F6-D7D280042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07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2FB515-61A3-56BF-D2C5-76FE8BBDF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668856-3353-95B5-DDEC-DBAADDE35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2C1DC1-0B09-A6C9-4D66-C365BB2A6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171D7-A171-4FF0-BD5A-43FD83F3A91D}" type="datetimeFigureOut">
              <a:rPr lang="ru-RU" smtClean="0"/>
              <a:t>14.11.2022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455A7B-8ACA-B3D6-6482-52B99FD33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C0722E-2E24-D3B6-8E51-F593F948FF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B959A-E6B6-4239-97F6-D7D2800424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92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C86CD25-85FA-C7CF-126B-6C520788098F}"/>
              </a:ext>
            </a:extLst>
          </p:cNvPr>
          <p:cNvSpPr txBox="1"/>
          <p:nvPr/>
        </p:nvSpPr>
        <p:spPr>
          <a:xfrm>
            <a:off x="901148" y="462312"/>
            <a:ext cx="10575233" cy="2657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Оптимизация системы ресурсосберегающего обращения со строительными отходами в Воронежской области как фактор снижения антропогенной нагрузки на окружающую среду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00430" algn="ctr">
              <a:lnSpc>
                <a:spcPct val="107000"/>
              </a:lnSpc>
              <a:spcAft>
                <a:spcPts val="600"/>
              </a:spcAft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Т.В.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Ашихмина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С.Н. Золотухин, П.С. Куприенко, В.А.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Помогалов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00430" algn="ctr">
              <a:lnSpc>
                <a:spcPct val="107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Воронежский государственный технический университет,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00430" algn="ctr">
              <a:lnSpc>
                <a:spcPct val="107000"/>
              </a:lnSpc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ул. 20-летия Октября, 84, Воронеж 394006, Россия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543B97-B3FF-E554-C2C7-3D2887B7CC4A}"/>
              </a:ext>
            </a:extLst>
          </p:cNvPr>
          <p:cNvSpPr txBox="1"/>
          <p:nvPr/>
        </p:nvSpPr>
        <p:spPr>
          <a:xfrm>
            <a:off x="1431235" y="3300397"/>
            <a:ext cx="978010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Целью исследования является разработка концептуальных аспектов системы ресурсосберегающего обращения со строительными отходами от сноса зданий и сооружений, обеспечивающей снижение антропогенной нагрузки на окружающую среду.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задачи: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анализ существующей системы обращения с твердыми коммунальными и строительными отходами в Воронежской области;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оценка номенклатуры и объемов строительных отходов на территории Воронежской области;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разработка концепции снижения антропогенной нагрузки на окружающую среду за счет сокращения поступления строительных отходов сноса зданий на объекты размещения отходов;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разработка основных этапов формирования ресурсосберегающей системы обращения со строительными отходами.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71733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>
            <a:extLst>
              <a:ext uri="{FF2B5EF4-FFF2-40B4-BE49-F238E27FC236}">
                <a16:creationId xmlns:a16="http://schemas.microsoft.com/office/drawing/2014/main" id="{49F2F680-ED01-97E5-5FFC-8DC60EDBF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83" y="851873"/>
            <a:ext cx="4704521" cy="403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0730FAB-EAAB-7FA0-BF38-DEA05DAA301B}"/>
              </a:ext>
            </a:extLst>
          </p:cNvPr>
          <p:cNvSpPr txBox="1"/>
          <p:nvPr/>
        </p:nvSpPr>
        <p:spPr>
          <a:xfrm>
            <a:off x="3048000" y="10692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Полигоны ТКО на территории Воронежской области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C7D520-E5A2-74FC-150C-7CD9BA4DDAAF}"/>
              </a:ext>
            </a:extLst>
          </p:cNvPr>
          <p:cNvSpPr txBox="1"/>
          <p:nvPr/>
        </p:nvSpPr>
        <p:spPr>
          <a:xfrm>
            <a:off x="1" y="5027129"/>
            <a:ext cx="551290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Aft>
                <a:spcPts val="800"/>
              </a:spcAft>
              <a:buFont typeface="+mj-lt"/>
              <a:buAutoNum type="arabicPeriod"/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Полигон ТБО Семилукский р-н, с. Девица; 2 - Полигон ТБО Семилукский р-н; 3 - Полигон ТБО городской округ г. Нововоронеж; 4- Полигон ТБО Новоусманский р-н; 5 - Полигон ТБО п. Давыдовка (Лискинский район); 6 - Полигон ТБО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Аннинский р-н; 7 - Полигон ТБО Борисоглебский городской округ; 8 - Полигон ТБО Лискинский р-н; 9 - Полигон ТБО Новохоперский р-н; 10- Полигон ТБО г. Острогожск 1 очередь 1 секция; 11- полигон ТКО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Каменский р-н; 12 - Полигон ТБО Павловский р-н; 13 - Полигон ТБО Ольховатский р-н; 14 - Полигон ТБО Подгоренский р-н; 15 -  Полигон ТКО Россошанский  р-н; 16 - Полигон ТБО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Верхнемамонский р-н; 17 -  Полигон ТБО Богучарский р-н.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B38B4C0A-AD8C-012A-C500-171B51340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646875"/>
              </p:ext>
            </p:extLst>
          </p:nvPr>
        </p:nvGraphicFramePr>
        <p:xfrm>
          <a:off x="5991327" y="3153284"/>
          <a:ext cx="5921031" cy="2683194"/>
        </p:xfrm>
        <a:graphic>
          <a:graphicData uri="http://schemas.openxmlformats.org/drawingml/2006/table">
            <a:tbl>
              <a:tblPr firstRow="1" firstCol="1" bandRow="1"/>
              <a:tblGrid>
                <a:gridCol w="3267810">
                  <a:extLst>
                    <a:ext uri="{9D8B030D-6E8A-4147-A177-3AD203B41FA5}">
                      <a16:colId xmlns:a16="http://schemas.microsoft.com/office/drawing/2014/main" val="1059380776"/>
                    </a:ext>
                  </a:extLst>
                </a:gridCol>
                <a:gridCol w="884407">
                  <a:extLst>
                    <a:ext uri="{9D8B030D-6E8A-4147-A177-3AD203B41FA5}">
                      <a16:colId xmlns:a16="http://schemas.microsoft.com/office/drawing/2014/main" val="254307518"/>
                    </a:ext>
                  </a:extLst>
                </a:gridCol>
                <a:gridCol w="884407">
                  <a:extLst>
                    <a:ext uri="{9D8B030D-6E8A-4147-A177-3AD203B41FA5}">
                      <a16:colId xmlns:a16="http://schemas.microsoft.com/office/drawing/2014/main" val="66246959"/>
                    </a:ext>
                  </a:extLst>
                </a:gridCol>
                <a:gridCol w="884407">
                  <a:extLst>
                    <a:ext uri="{9D8B030D-6E8A-4147-A177-3AD203B41FA5}">
                      <a16:colId xmlns:a16="http://schemas.microsoft.com/office/drawing/2014/main" val="2132454550"/>
                    </a:ext>
                  </a:extLst>
                </a:gridCol>
              </a:tblGrid>
              <a:tr h="170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по России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361079"/>
                  </a:ext>
                </a:extLst>
              </a:tr>
              <a:tr h="5290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ТКО за отчетный год на основании данных федерального статистического наблюдения по форме 2-ТП (отходы), 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7750877313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6955716994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8448642555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394109"/>
                  </a:ext>
                </a:extLst>
              </a:tr>
              <a:tr h="170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Направлено ТКО на захоронение, 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1178876088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832301742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981458359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102937"/>
                  </a:ext>
                </a:extLst>
              </a:tr>
              <a:tr h="3497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строительных отходов за отчетный год, т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77276467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71253264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96330336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6530402"/>
                  </a:ext>
                </a:extLst>
              </a:tr>
              <a:tr h="3497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строительных отходов в общем количестве захороненных отходов на полигонах, %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88804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B96742E-79D8-6691-1380-0ADA61A0BECC}"/>
              </a:ext>
            </a:extLst>
          </p:cNvPr>
          <p:cNvSpPr txBox="1"/>
          <p:nvPr/>
        </p:nvSpPr>
        <p:spPr>
          <a:xfrm>
            <a:off x="5870712" y="6006127"/>
            <a:ext cx="6321287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полигонах Воронежской области ежегодно размещается порядка 570,7 тыс. т строительных отходов, которые, в свою очередь, включают большое количество отходов от сноса зданий и сооружений </a:t>
            </a:r>
            <a:endParaRPr lang="ru-RU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41C0D8-6E5F-5D02-17B8-7A0FD43A4419}"/>
              </a:ext>
            </a:extLst>
          </p:cNvPr>
          <p:cNvSpPr txBox="1"/>
          <p:nvPr/>
        </p:nvSpPr>
        <p:spPr>
          <a:xfrm>
            <a:off x="5897217" y="851873"/>
            <a:ext cx="610925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Проектная мощность полигонов значительно меньше общего количества твердых коммунальных отходов, образующихся в Воронежской области. Данное обстоятельство приводит к быстрому заполнению объектов размещения отходов и необходимости выделять дополнительные площади под новые полигоны, в результате чего установленное различными исследованиями негативное воздействие и антропогенная нагрузка на окружающую среду существенно увеличивается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120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70D6A9-0EDD-75AC-5820-007F05AAC90A}"/>
              </a:ext>
            </a:extLst>
          </p:cNvPr>
          <p:cNvSpPr txBox="1"/>
          <p:nvPr/>
        </p:nvSpPr>
        <p:spPr>
          <a:xfrm>
            <a:off x="463825" y="278641"/>
            <a:ext cx="11476383" cy="2759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Отходы сноса зданий, как правило, имеют длительный срок разложения в естественной среде, их накопление на полигонах существенно увеличивает жизненный цикл объектов размещения отходов, соответственно, увеличивается период их негативного воздействия на окружающую среду.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следствие, увеличивается время, в течение которого земли, выделенные под полигоны, будут изъяты из хозяйственного оборота, увеличивается период проведения экологического контроля и мониторинга объектов размещения отходов и прилегающих территорий, а также период проведения природоохранных мероприятий.   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ключевой проблемой в сфере обращения с отходами является низкий уровень их вовлечения в хозяйственный оборот. Направления и возможности повторного применения отходов определяются их отраслевой принадлежностью, уровнем опасности, развитием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отходоперерабатывающей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инфраструктуры и наличием потенциальных заказчиков вторсырья.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E2D065-C9FF-29C3-717D-33FA43CC8651}"/>
              </a:ext>
            </a:extLst>
          </p:cNvPr>
          <p:cNvSpPr txBox="1"/>
          <p:nvPr/>
        </p:nvSpPr>
        <p:spPr>
          <a:xfrm>
            <a:off x="450573" y="3551208"/>
            <a:ext cx="1129085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000" algn="just"/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Применительно к строительной сфере возможности повторного использования строительных материалов существенно возрастают за счет разработки и внедрения системы поэтапного демонтажа и сноса с одновременным рециклингом материалов разрушения.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000" algn="just"/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Практика показывает, что при разрушающем сносе к повторному вовлечению в хозяйственный оборот пригодно не более 30% образующихся отходов. Применение технологичного поэтапного демонтажа и сноса позволяет использовать не менее 80% бывших в употреблении строительных материалов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73042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D4C5A1-6CA1-74A6-6983-C9C98DADB45B}"/>
              </a:ext>
            </a:extLst>
          </p:cNvPr>
          <p:cNvSpPr txBox="1"/>
          <p:nvPr/>
        </p:nvSpPr>
        <p:spPr>
          <a:xfrm>
            <a:off x="1166192" y="220174"/>
            <a:ext cx="98331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Схематичное изображение концепции снижения антропогенной нагрузки на окружающую среду за счет сокращения поступления строительных отходов сноса зданий на объекты размещения отходов</a:t>
            </a:r>
            <a:endParaRPr lang="ru-RU" sz="16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43A7300-2A6C-2365-108B-9AF13A5E7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579" y="910967"/>
            <a:ext cx="6410842" cy="378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DED2627-49B9-83AF-5997-641177890F67}"/>
              </a:ext>
            </a:extLst>
          </p:cNvPr>
          <p:cNvSpPr txBox="1"/>
          <p:nvPr/>
        </p:nvSpPr>
        <p:spPr>
          <a:xfrm>
            <a:off x="477079" y="4586974"/>
            <a:ext cx="1099930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состоянию на 01.10.2022 г. общая площадь многоквартирных домов (МКД) постройки 1950-х годов в городском округе г. Воронежа, подлежащих сносу составляет 53806,3 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Предполагается, что до 2030 г. в Воронеже будет снесено около 351700 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ветхого и аварийного жилья.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усредненному коэффициенту образования строительных отходов при сносе здания (3,5 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1 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расчетное количество отходов, образующихся при сносе зданий до 2030 г. составит 1230950 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 разрушающем сносе не утилизируемая часть составит порядка 861665 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Применение технологичного поэтапного демонтажа и сноса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одновременным рециклингом материалов разрушения позволит повторно использовать 984760 м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соответственно, на полигоны попадет в 4 раза меньше отходов.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456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962C1E-AB58-271C-CD1F-2CF03EB86003}"/>
              </a:ext>
            </a:extLst>
          </p:cNvPr>
          <p:cNvSpPr txBox="1"/>
          <p:nvPr/>
        </p:nvSpPr>
        <p:spPr>
          <a:xfrm>
            <a:off x="887896" y="323161"/>
            <a:ext cx="10694504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этапы формирования </a:t>
            </a: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ресурсосберегающей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системы обращения со строительными отходами:</a:t>
            </a:r>
          </a:p>
          <a:p>
            <a:pPr indent="450215" algn="just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indent="450215" algn="just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создание базы данных о подлежащих сносу зданиях и сооружениях, включающих следующие параметры – год постройки, этажность, площадь и объем, степень износа, перечень основных строительных материалов, целостность строительных конструкций и др.;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формирование нормативной базы, обеспечивающей возможность и обязательность применения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ресурсосберегающего подхода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 обращению со строительными отходами;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разработка алгоритма принятия решения по способу демонтажа (анализ базы данных - визуальная оценка строительных материалов – принятие решения о поэлементном демонтаже и (или) разрушающем сносе здания (сооружения) с учетом целевых, временных, экономических аспектов;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разработка маркетинговой стратегии применения вторичных строительных материалов с учетом региональных и отраслевых потребностей;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разработка логистических концепции и схем в системе обращения с отходами сноса зданий и сооружений;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создание организационных и технических условий для эффективного функционирования экологически безопасной системы обращения со строительными отходами.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9E5286-7914-46C0-0CF9-688E9BDD391C}"/>
              </a:ext>
            </a:extLst>
          </p:cNvPr>
          <p:cNvSpPr txBox="1"/>
          <p:nvPr/>
        </p:nvSpPr>
        <p:spPr>
          <a:xfrm>
            <a:off x="536713" y="5582853"/>
            <a:ext cx="11396869" cy="7914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Разработанные основные этапы формирования системы обращения со строительными отходами позволяют реализовать комплексный ресурсосберегающий подход к снижению антропогенной нагрузки на окружающую среду. </a:t>
            </a:r>
            <a:endParaRPr lang="ru-RU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3950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Т.В. Ашихмина и др. Оптимизация системы ресурсосберегающего обращения со строительными отходами в Воронежской области как фактор снижения антропогенной нагрузки на окружающу</Template>
  <TotalTime>20</TotalTime>
  <Words>939</Words>
  <Application>Microsoft Office PowerPoint</Application>
  <PresentationFormat>Широкоэкранный</PresentationFormat>
  <Paragraphs>51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atm13</dc:creator>
  <cp:lastModifiedBy>atm13</cp:lastModifiedBy>
  <cp:revision>1</cp:revision>
  <dcterms:created xsi:type="dcterms:W3CDTF">2022-11-14T09:42:13Z</dcterms:created>
  <dcterms:modified xsi:type="dcterms:W3CDTF">2022-11-14T10:02:50Z</dcterms:modified>
</cp:coreProperties>
</file>