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5" r:id="rId5"/>
    <p:sldId id="310" r:id="rId6"/>
    <p:sldId id="317" r:id="rId7"/>
    <p:sldId id="316" r:id="rId8"/>
    <p:sldId id="319" r:id="rId9"/>
  </p:sldIdLst>
  <p:sldSz cx="12188825" cy="6858000"/>
  <p:notesSz cx="6858000" cy="9144000"/>
  <p:custDataLst>
    <p:tags r:id="rId12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110" d="100"/>
          <a:sy n="110" d="100"/>
        </p:scale>
        <p:origin x="576" y="10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68A5074-CE0D-4554-A997-CC9160940530}" type="datetime1">
              <a:rPr lang="ru-RU" smtClean="0"/>
              <a:pPr algn="r" rtl="0"/>
              <a:t>15.02.2023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AE0CC78-488A-4892-9E55-EA2E7FA7AD95}" type="datetime1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680347-8CB2-4BC6-9CD2-ABDD556782DE}" type="datetime1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032FF7-F906-4C17-885C-6356C5B13C33}" type="datetime1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08C5DC-7690-41E4-921F-0CCD86F95B69}" type="datetime1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75A814-E90F-481F-9D66-10F3829730B9}" type="datetime1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 dirty="0"/>
              <a:t>​</a:t>
            </a:r>
            <a:fld id="{37209019-E585-49FC-B62B-4F8E88B75BBF}" type="datetime1">
              <a:rPr lang="ru-RU" smtClean="0"/>
              <a:pPr/>
              <a:t>15.02.2023</a:t>
            </a:fld>
            <a:r>
              <a:rPr lang="ru-RU" dirty="0"/>
              <a:t>​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553319-FCD4-4339-95E3-CA608CFF30E2}" type="datetime1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E4BD36-0D92-42E0-A6BC-3DE49444FD88}" type="datetime1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AA0470-602E-4818-A25C-047C8515CFC6}" type="datetime1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9837FC-FBB6-4C6B-A6BE-B70FBC32743C}" type="datetime1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D946C2-3993-4E07-A8EC-429B93E58A31}" type="datetime1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5FE10-96C7-4D4D-AAC7-3367C5776B31}" type="datetime1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ctrTitle"/>
          </p:nvPr>
        </p:nvSpPr>
        <p:spPr>
          <a:xfrm>
            <a:off x="621804" y="836712"/>
            <a:ext cx="9289032" cy="352839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механизмов внедрения процессов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авторециклинга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региональном уровне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61764" y="5301208"/>
            <a:ext cx="7488832" cy="1219200"/>
          </a:xfrm>
        </p:spPr>
        <p:txBody>
          <a:bodyPr rtlCol="0">
            <a:normAutofit/>
          </a:bodyPr>
          <a:lstStyle/>
          <a:p>
            <a:pPr rtl="0"/>
            <a:r>
              <a:rPr lang="ru-RU" sz="2800" dirty="0"/>
              <a:t>М.Г. </a:t>
            </a:r>
            <a:r>
              <a:rPr lang="ru-RU" sz="2800" dirty="0" err="1"/>
              <a:t>Трейман</a:t>
            </a:r>
            <a:r>
              <a:rPr lang="ru-RU" sz="2800" dirty="0"/>
              <a:t>, А.В. Михайлов</a:t>
            </a:r>
          </a:p>
          <a:p>
            <a:pPr rtl="0"/>
            <a:r>
              <a:rPr lang="ru-RU" sz="2800" dirty="0"/>
              <a:t>СПБГУПТД, СПб, ул. И. Черных, д.4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070076" y="425644"/>
            <a:ext cx="5690406" cy="699864"/>
          </a:xfrm>
        </p:spPr>
        <p:txBody>
          <a:bodyPr rtlCol="0">
            <a:noAutofit/>
          </a:bodyPr>
          <a:lstStyle/>
          <a:p>
            <a:pPr rtl="0"/>
            <a:r>
              <a:rPr lang="ru-RU" sz="4000" b="1" u="sng" dirty="0"/>
              <a:t>Постановка задачи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05780" y="1772816"/>
            <a:ext cx="5868143" cy="4608512"/>
          </a:xfrm>
        </p:spPr>
        <p:txBody>
          <a:bodyPr rtlCol="0">
            <a:normAutofit fontScale="92500" lnSpcReduction="10000"/>
          </a:bodyPr>
          <a:lstStyle/>
          <a:p>
            <a:pPr algn="just" rtl="0"/>
            <a:r>
              <a:rPr lang="ru-RU" b="1" dirty="0"/>
              <a:t>Утилизация транспортных средств </a:t>
            </a:r>
            <a:r>
              <a:rPr lang="ru-RU" dirty="0"/>
              <a:t>- это разборка транспортных средств на запасные части. В конце срока службы транспортные средства имеют ценность как источник запасных частей.</a:t>
            </a:r>
          </a:p>
          <a:p>
            <a:pPr algn="just" rtl="0"/>
            <a:r>
              <a:rPr lang="ru-RU" b="1" dirty="0"/>
              <a:t>Процесс утилизации транспортных средств</a:t>
            </a:r>
            <a:r>
              <a:rPr lang="ru-RU" dirty="0"/>
              <a:t>, возможность использования запасных частей и экологичность переработки в настоящее время выступает на первый план. Формирование индустрии </a:t>
            </a:r>
            <a:r>
              <a:rPr lang="ru-RU" dirty="0" err="1"/>
              <a:t>авторециклинга</a:t>
            </a:r>
            <a:r>
              <a:rPr lang="ru-RU" dirty="0"/>
              <a:t> на региональном уровне в дальнейшем привлечет огромные инвестиции, даст возможность создания большого количества рабочих мест, развитие смежных производств.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607D7C-D956-C3AE-FD0C-6C25D7C46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44" y="1988840"/>
            <a:ext cx="5690406" cy="379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57D454-B0B7-7ECC-C00B-0EB000C00D58}"/>
              </a:ext>
            </a:extLst>
          </p:cNvPr>
          <p:cNvSpPr txBox="1"/>
          <p:nvPr/>
        </p:nvSpPr>
        <p:spPr>
          <a:xfrm>
            <a:off x="1521904" y="116632"/>
            <a:ext cx="91450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u="sng" dirty="0">
                <a:latin typeface="+mj-lt"/>
              </a:rPr>
              <a:t>Нормативно-правовое регулирование процессов </a:t>
            </a:r>
            <a:r>
              <a:rPr lang="ru-RU" sz="4000" u="sng" dirty="0" err="1">
                <a:latin typeface="+mj-lt"/>
              </a:rPr>
              <a:t>авторециклинга</a:t>
            </a:r>
            <a:r>
              <a:rPr lang="ru-RU" sz="4000" u="sng" dirty="0">
                <a:latin typeface="+mj-lt"/>
              </a:rPr>
              <a:t>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94D7088-3B7B-118B-93BF-44FCC7D5E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966237"/>
              </p:ext>
            </p:extLst>
          </p:nvPr>
        </p:nvGraphicFramePr>
        <p:xfrm>
          <a:off x="1341884" y="1434933"/>
          <a:ext cx="9253028" cy="5306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3034">
                  <a:extLst>
                    <a:ext uri="{9D8B030D-6E8A-4147-A177-3AD203B41FA5}">
                      <a16:colId xmlns:a16="http://schemas.microsoft.com/office/drawing/2014/main" val="3359363497"/>
                    </a:ext>
                  </a:extLst>
                </a:gridCol>
                <a:gridCol w="6929994">
                  <a:extLst>
                    <a:ext uri="{9D8B030D-6E8A-4147-A177-3AD203B41FA5}">
                      <a16:colId xmlns:a16="http://schemas.microsoft.com/office/drawing/2014/main" val="2302845135"/>
                    </a:ext>
                  </a:extLst>
                </a:gridCol>
              </a:tblGrid>
              <a:tr h="307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Страна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64" marR="60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Правовые документы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64" marR="60764" marT="0" marB="0" anchor="ctr"/>
                </a:tc>
                <a:extLst>
                  <a:ext uri="{0D108BD9-81ED-4DB2-BD59-A6C34878D82A}">
                    <a16:rowId xmlns:a16="http://schemas.microsoft.com/office/drawing/2014/main" val="3920881608"/>
                  </a:ext>
                </a:extLst>
              </a:tr>
              <a:tr h="1923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Великобритания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64" marR="607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Сентябрь 2000 года «Директива об утилизации транспортных средств с истекшим сроком службы».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В 2009-10 годах в Соединенном Королевстве была введена система стимулирования утилизации, по которой за автомобили, зарегистрированные 31 августа 1999 года или ранее, выплачивалось 2000 фунтов стерлингов наличными.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64" marR="60764" marT="0" marB="0"/>
                </a:tc>
                <a:extLst>
                  <a:ext uri="{0D108BD9-81ED-4DB2-BD59-A6C34878D82A}">
                    <a16:rowId xmlns:a16="http://schemas.microsoft.com/office/drawing/2014/main" val="1678050053"/>
                  </a:ext>
                </a:extLst>
              </a:tr>
              <a:tr h="6237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США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64" marR="607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Июль 2009 года система скидок на автомобиль, или “Наличные для драндулетов».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64" marR="60764" marT="0" marB="0"/>
                </a:tc>
                <a:extLst>
                  <a:ext uri="{0D108BD9-81ED-4DB2-BD59-A6C34878D82A}">
                    <a16:rowId xmlns:a16="http://schemas.microsoft.com/office/drawing/2014/main" val="3600485365"/>
                  </a:ext>
                </a:extLst>
              </a:tr>
              <a:tr h="11707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Канада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64" marR="607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В начале 2009 года правительство Канады запустило добровольную программу под названием </a:t>
                      </a:r>
                      <a:r>
                        <a:rPr lang="ru-RU" sz="1400" b="1" dirty="0" err="1">
                          <a:effectLst/>
                        </a:rPr>
                        <a:t>RetireYourRide</a:t>
                      </a:r>
                      <a:r>
                        <a:rPr lang="ru-RU" sz="1400" b="1" dirty="0">
                          <a:effectLst/>
                        </a:rPr>
                        <a:t>, призванную побудить автомобилистов по всей стране отказаться от своих старых автомобилей.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64" marR="60764" marT="0" marB="0"/>
                </a:tc>
                <a:extLst>
                  <a:ext uri="{0D108BD9-81ED-4DB2-BD59-A6C34878D82A}">
                    <a16:rowId xmlns:a16="http://schemas.microsoft.com/office/drawing/2014/main" val="30100061"/>
                  </a:ext>
                </a:extLst>
              </a:tr>
              <a:tr h="12814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Австралия и Новая Зеландия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64" marR="607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Введен термин «наличные для автомобилей» используемый для вывоза / утилизации автомобилей, когда эвакуаторы платят наличными за старые / разбитые / сломанные транспортные средства в зависимости от возраста / модели.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64" marR="60764" marT="0" marB="0"/>
                </a:tc>
                <a:extLst>
                  <a:ext uri="{0D108BD9-81ED-4DB2-BD59-A6C34878D82A}">
                    <a16:rowId xmlns:a16="http://schemas.microsoft.com/office/drawing/2014/main" val="3000726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884" y="448464"/>
            <a:ext cx="9144001" cy="634725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b="1" u="sng" dirty="0"/>
              <a:t>Схема </a:t>
            </a:r>
            <a:r>
              <a:rPr lang="ru-RU" sz="4400" b="1" u="sng" dirty="0" err="1"/>
              <a:t>авторециклинга</a:t>
            </a:r>
            <a:r>
              <a:rPr lang="ru-RU" b="1" u="sng" dirty="0"/>
              <a:t>  ТС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0636ED6-E82E-B2FC-AC33-753921439B05}"/>
              </a:ext>
            </a:extLst>
          </p:cNvPr>
          <p:cNvSpPr/>
          <p:nvPr/>
        </p:nvSpPr>
        <p:spPr>
          <a:xfrm>
            <a:off x="2581336" y="1370368"/>
            <a:ext cx="2322817" cy="1052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Сдача  ТС на разборку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EF01C3-D82A-A334-611E-37F85062300A}"/>
              </a:ext>
            </a:extLst>
          </p:cNvPr>
          <p:cNvSpPr/>
          <p:nvPr/>
        </p:nvSpPr>
        <p:spPr>
          <a:xfrm>
            <a:off x="2061964" y="3337170"/>
            <a:ext cx="33843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Распределение  комплектующих, узлов, деталей на разные группы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C024394-123D-F683-8DEC-F495E0EF9554}"/>
              </a:ext>
            </a:extLst>
          </p:cNvPr>
          <p:cNvSpPr/>
          <p:nvPr/>
        </p:nvSpPr>
        <p:spPr>
          <a:xfrm>
            <a:off x="6814492" y="1807826"/>
            <a:ext cx="2808312" cy="685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Аккумуляторы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ACABD4F-FB99-6D1F-EAB8-4585114D5D44}"/>
              </a:ext>
            </a:extLst>
          </p:cNvPr>
          <p:cNvSpPr/>
          <p:nvPr/>
        </p:nvSpPr>
        <p:spPr>
          <a:xfrm>
            <a:off x="6814492" y="2760712"/>
            <a:ext cx="2808312" cy="778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Детали повторного использования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E4E9A7B-B193-AF01-D2E7-0DBF8BF7CFBA}"/>
              </a:ext>
            </a:extLst>
          </p:cNvPr>
          <p:cNvSpPr/>
          <p:nvPr/>
        </p:nvSpPr>
        <p:spPr>
          <a:xfrm>
            <a:off x="6814492" y="3789040"/>
            <a:ext cx="2808312" cy="778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Неметаллические (пластмассы, стекла, шины)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82DE185-B9BA-580E-55D4-012DF883ED96}"/>
              </a:ext>
            </a:extLst>
          </p:cNvPr>
          <p:cNvSpPr/>
          <p:nvPr/>
        </p:nvSpPr>
        <p:spPr>
          <a:xfrm>
            <a:off x="549796" y="4814258"/>
            <a:ext cx="2376264" cy="610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Жидкости</a:t>
            </a:r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573C034-4FC0-149C-6379-E067966B9D68}"/>
              </a:ext>
            </a:extLst>
          </p:cNvPr>
          <p:cNvSpPr/>
          <p:nvPr/>
        </p:nvSpPr>
        <p:spPr>
          <a:xfrm>
            <a:off x="4060745" y="4814258"/>
            <a:ext cx="2232248" cy="566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Металлические составляющие</a:t>
            </a:r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AE66FEC-20FE-8582-4123-B863B65B7C64}"/>
              </a:ext>
            </a:extLst>
          </p:cNvPr>
          <p:cNvSpPr/>
          <p:nvPr/>
        </p:nvSpPr>
        <p:spPr>
          <a:xfrm>
            <a:off x="7642078" y="5367078"/>
            <a:ext cx="3348878" cy="870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Перерабатывающие предприятия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AA5BA62-4D9A-9B75-4C78-ACF5C84D8517}"/>
              </a:ext>
            </a:extLst>
          </p:cNvPr>
          <p:cNvSpPr/>
          <p:nvPr/>
        </p:nvSpPr>
        <p:spPr>
          <a:xfrm>
            <a:off x="657808" y="5799260"/>
            <a:ext cx="2160240" cy="610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Утилизация</a:t>
            </a:r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B076D6D-2E63-BDF8-6DBD-EB800430DB5D}"/>
              </a:ext>
            </a:extLst>
          </p:cNvPr>
          <p:cNvSpPr/>
          <p:nvPr/>
        </p:nvSpPr>
        <p:spPr>
          <a:xfrm>
            <a:off x="3610136" y="5799260"/>
            <a:ext cx="1368152" cy="610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Черный металл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6813821-C9F0-D2A2-35F9-1DBC7F55D039}"/>
              </a:ext>
            </a:extLst>
          </p:cNvPr>
          <p:cNvSpPr/>
          <p:nvPr/>
        </p:nvSpPr>
        <p:spPr>
          <a:xfrm>
            <a:off x="5374331" y="5790069"/>
            <a:ext cx="1368152" cy="610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Цветной металл</a:t>
            </a: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CC92C353-3501-895A-78DD-89538B879C18}"/>
              </a:ext>
            </a:extLst>
          </p:cNvPr>
          <p:cNvCxnSpPr>
            <a:stCxn id="6" idx="2"/>
            <a:endCxn id="24" idx="0"/>
          </p:cNvCxnSpPr>
          <p:nvPr/>
        </p:nvCxnSpPr>
        <p:spPr>
          <a:xfrm flipH="1">
            <a:off x="1737928" y="4345282"/>
            <a:ext cx="2016224" cy="468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4A0BE82B-F5B7-029A-0054-D45253553007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5446340" y="2150361"/>
            <a:ext cx="1368152" cy="1690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1DC53C11-BBD7-D6BF-3E66-7FF9B95212ED}"/>
              </a:ext>
            </a:extLst>
          </p:cNvPr>
          <p:cNvCxnSpPr>
            <a:stCxn id="6" idx="3"/>
            <a:endCxn id="8" idx="1"/>
          </p:cNvCxnSpPr>
          <p:nvPr/>
        </p:nvCxnSpPr>
        <p:spPr>
          <a:xfrm flipV="1">
            <a:off x="5446340" y="3150083"/>
            <a:ext cx="1368152" cy="691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1BBCA617-A805-AA60-FE5B-BC3EAD5B2690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5446340" y="3841226"/>
            <a:ext cx="1368152" cy="337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A78DA09F-D1CF-F237-5808-36AC5F57EF60}"/>
              </a:ext>
            </a:extLst>
          </p:cNvPr>
          <p:cNvCxnSpPr>
            <a:stCxn id="6" idx="2"/>
            <a:endCxn id="25" idx="0"/>
          </p:cNvCxnSpPr>
          <p:nvPr/>
        </p:nvCxnSpPr>
        <p:spPr>
          <a:xfrm>
            <a:off x="3754152" y="4345282"/>
            <a:ext cx="1422717" cy="468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F3752CE0-967E-B3C6-3574-7B05DA7945A7}"/>
              </a:ext>
            </a:extLst>
          </p:cNvPr>
          <p:cNvCxnSpPr>
            <a:stCxn id="25" idx="2"/>
            <a:endCxn id="28" idx="0"/>
          </p:cNvCxnSpPr>
          <p:nvPr/>
        </p:nvCxnSpPr>
        <p:spPr>
          <a:xfrm flipH="1">
            <a:off x="4294212" y="5381207"/>
            <a:ext cx="882657" cy="418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B2E83E29-C138-EF26-E47F-DC1F4C172CD8}"/>
              </a:ext>
            </a:extLst>
          </p:cNvPr>
          <p:cNvCxnSpPr>
            <a:cxnSpLocks/>
            <a:stCxn id="25" idx="2"/>
            <a:endCxn id="29" idx="0"/>
          </p:cNvCxnSpPr>
          <p:nvPr/>
        </p:nvCxnSpPr>
        <p:spPr>
          <a:xfrm>
            <a:off x="5176869" y="5381207"/>
            <a:ext cx="881538" cy="408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E297A9BB-33C4-2535-713C-51E1415677D5}"/>
              </a:ext>
            </a:extLst>
          </p:cNvPr>
          <p:cNvCxnSpPr>
            <a:stCxn id="24" idx="2"/>
            <a:endCxn id="27" idx="0"/>
          </p:cNvCxnSpPr>
          <p:nvPr/>
        </p:nvCxnSpPr>
        <p:spPr>
          <a:xfrm>
            <a:off x="1737928" y="5424534"/>
            <a:ext cx="0" cy="374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463D8D99-93C4-0576-C8BB-FF98C67B1F80}"/>
              </a:ext>
            </a:extLst>
          </p:cNvPr>
          <p:cNvCxnSpPr>
            <a:stCxn id="4" idx="4"/>
            <a:endCxn id="6" idx="0"/>
          </p:cNvCxnSpPr>
          <p:nvPr/>
        </p:nvCxnSpPr>
        <p:spPr>
          <a:xfrm>
            <a:off x="3742745" y="2422605"/>
            <a:ext cx="11407" cy="914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302DB4-54EB-6339-FC8D-C345F2E1D4D1}"/>
              </a:ext>
            </a:extLst>
          </p:cNvPr>
          <p:cNvSpPr txBox="1"/>
          <p:nvPr/>
        </p:nvSpPr>
        <p:spPr>
          <a:xfrm>
            <a:off x="4942284" y="332656"/>
            <a:ext cx="2038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u="sng" dirty="0">
                <a:latin typeface="+mj-lt"/>
              </a:rPr>
              <a:t>Выводы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FCB4FD-BD8D-1C5E-0E1F-3E9D608CDA1E}"/>
              </a:ext>
            </a:extLst>
          </p:cNvPr>
          <p:cNvSpPr txBox="1"/>
          <p:nvPr/>
        </p:nvSpPr>
        <p:spPr>
          <a:xfrm>
            <a:off x="1523999" y="1484784"/>
            <a:ext cx="91408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В Российской Федерации </a:t>
            </a:r>
            <a:r>
              <a:rPr lang="ru-RU" sz="2400" dirty="0"/>
              <a:t>и ее регионах </a:t>
            </a:r>
            <a:r>
              <a:rPr lang="ru-RU" sz="2400" dirty="0" err="1"/>
              <a:t>авторециклинг</a:t>
            </a:r>
            <a:r>
              <a:rPr lang="ru-RU" sz="2400" dirty="0"/>
              <a:t> практически не применяется, тогда как в США и европейских странах процент </a:t>
            </a:r>
            <a:r>
              <a:rPr lang="ru-RU" sz="2400" dirty="0" err="1"/>
              <a:t>авторециклинга</a:t>
            </a:r>
            <a:r>
              <a:rPr lang="ru-RU" sz="2400" dirty="0"/>
              <a:t> составляет 25-30%. Для внедрения данных принципов в деятельность Российской Федерации необходима разработка нормативно-правовой базы, которая будет регламентировать взаимоотношения в сфере </a:t>
            </a:r>
            <a:r>
              <a:rPr lang="ru-RU" sz="2400" dirty="0" err="1"/>
              <a:t>авторециклинга</a:t>
            </a:r>
            <a:r>
              <a:rPr lang="ru-RU" sz="2400" dirty="0"/>
              <a:t>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b="1" dirty="0"/>
              <a:t>В настоящее время нет действенных механизмов управления процессом </a:t>
            </a:r>
            <a:r>
              <a:rPr lang="ru-RU" sz="2400" b="1" dirty="0" err="1"/>
              <a:t>авторециклинга</a:t>
            </a:r>
            <a:r>
              <a:rPr lang="ru-RU" sz="2400" b="1" dirty="0"/>
              <a:t>: </a:t>
            </a:r>
            <a:r>
              <a:rPr lang="ru-RU" sz="2400" dirty="0"/>
              <a:t>отсутствуют правила взаимодействия участников процесса и их ответственность, отсутствует адекватное экономическое стимулирование процессов </a:t>
            </a:r>
            <a:r>
              <a:rPr lang="ru-RU" sz="2400" dirty="0" err="1"/>
              <a:t>авторециклинга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85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Синий цифровой тоннель (16 x 9)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96_TF02895261" id="{ABF0F1CE-B0A9-4065-8E0A-DC0CE673693C}" vid="{4E944862-72B0-426B-A7C2-2EA47C0E298E}"/>
    </a:ext>
  </a:extLst>
</a:theme>
</file>

<file path=ppt/theme/theme2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Бизнес-презентация с синим цифровым туннелем (широкоэкранный формат)</Template>
  <TotalTime>56</TotalTime>
  <Words>343</Words>
  <Application>Microsoft Office PowerPoint</Application>
  <PresentationFormat>Произвольный</PresentationFormat>
  <Paragraphs>33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Corbel</vt:lpstr>
      <vt:lpstr>Синий цифровой тоннель (16 x 9)</vt:lpstr>
      <vt:lpstr>Разработка механизмов внедрения процессов авторециклинга на региональном уровне</vt:lpstr>
      <vt:lpstr>Постановка задачи</vt:lpstr>
      <vt:lpstr>Презентация PowerPoint</vt:lpstr>
      <vt:lpstr>Схема авторециклинга  ТС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механизмов внедрения процессов авторециклинга на региональном уровне</dc:title>
  <dc:creator>User</dc:creator>
  <cp:lastModifiedBy>User</cp:lastModifiedBy>
  <cp:revision>1</cp:revision>
  <dcterms:created xsi:type="dcterms:W3CDTF">2023-02-15T18:56:38Z</dcterms:created>
  <dcterms:modified xsi:type="dcterms:W3CDTF">2023-02-15T19:52:44Z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