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C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20809810372049E-2"/>
          <c:y val="6.0959822106418246E-2"/>
          <c:w val="0.92836113091039274"/>
          <c:h val="0.866689002936965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'Готовый результат'!$Y$40</c:f>
              <c:strCache>
                <c:ptCount val="1"/>
                <c:pt idx="0">
                  <c:v>Средневзвешенный относительный CTR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'Готовый результат'!$Z$4:$AK$4</c:f>
              <c:strCache>
                <c:ptCount val="12"/>
                <c:pt idx="0">
                  <c:v>0-2 min</c:v>
                </c:pt>
                <c:pt idx="1">
                  <c:v>2-60 min</c:v>
                </c:pt>
                <c:pt idx="2">
                  <c:v>60-120 min</c:v>
                </c:pt>
                <c:pt idx="3">
                  <c:v>120-180 min</c:v>
                </c:pt>
                <c:pt idx="4">
                  <c:v>180-240 min</c:v>
                </c:pt>
                <c:pt idx="5">
                  <c:v>240-300 min</c:v>
                </c:pt>
                <c:pt idx="6">
                  <c:v>300-360 min</c:v>
                </c:pt>
                <c:pt idx="7">
                  <c:v>360-420 min</c:v>
                </c:pt>
                <c:pt idx="8">
                  <c:v>420-480 min</c:v>
                </c:pt>
                <c:pt idx="9">
                  <c:v>480-540 min</c:v>
                </c:pt>
                <c:pt idx="10">
                  <c:v>540-600 min</c:v>
                </c:pt>
                <c:pt idx="11">
                  <c:v>600-660 min</c:v>
                </c:pt>
              </c:strCache>
            </c:strRef>
          </c:cat>
          <c:val>
            <c:numRef>
              <c:f>'Готовый результат'!$Z$40:$AK$40</c:f>
              <c:numCache>
                <c:formatCode>0.0</c:formatCode>
                <c:ptCount val="12"/>
                <c:pt idx="0">
                  <c:v>1</c:v>
                </c:pt>
                <c:pt idx="1">
                  <c:v>3.7387224795763587</c:v>
                </c:pt>
                <c:pt idx="2">
                  <c:v>4.8545532640217628</c:v>
                </c:pt>
                <c:pt idx="3">
                  <c:v>5.0685010211078847</c:v>
                </c:pt>
                <c:pt idx="4">
                  <c:v>5.3133402073847789</c:v>
                </c:pt>
                <c:pt idx="5">
                  <c:v>5.4611127255141243</c:v>
                </c:pt>
                <c:pt idx="6">
                  <c:v>5.6408658346481859</c:v>
                </c:pt>
                <c:pt idx="7">
                  <c:v>5.3947700597515915</c:v>
                </c:pt>
                <c:pt idx="8">
                  <c:v>5.6080824450678932</c:v>
                </c:pt>
                <c:pt idx="9">
                  <c:v>5.7787892470131812</c:v>
                </c:pt>
                <c:pt idx="10">
                  <c:v>6.2884588109706243</c:v>
                </c:pt>
                <c:pt idx="11">
                  <c:v>5.9788333922235832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B-432A-8144-BFCE257411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01048768"/>
        <c:axId val="1298985488"/>
      </c:barChart>
      <c:catAx>
        <c:axId val="130104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8985488"/>
        <c:crosses val="autoZero"/>
        <c:auto val="1"/>
        <c:lblAlgn val="ctr"/>
        <c:lblOffset val="100"/>
        <c:noMultiLvlLbl val="0"/>
      </c:catAx>
      <c:valAx>
        <c:axId val="129898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104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154EB-0C51-960E-3117-A5D114558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62D5FD0-AB5F-199F-ACDC-3A1E8C290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ACE6EC-03E6-647E-DFB5-88B19FD4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4B0644-88A4-D2F8-A514-2FA3CE973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397822-7CEA-2314-44C0-47B20A92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52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43BC5-9EF6-62B9-3C23-01414812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CF1773-0B95-0DD2-0762-0504EC147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BC6F1F-3ADA-33A8-927C-605D7C80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B78E85-ADF1-D7EE-A62B-163D77106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5C04BD-179B-DEA6-3609-895A08E4D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197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76F37D-CCAE-3467-7450-85FF6DC5B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954A2C-DE41-117F-6D75-2BF97E0460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0932C3-2F46-172C-9D09-A2ED1E2D8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96BB92-217A-A5AA-561C-2D2B94282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7F344A-0C26-3CEB-E8E2-CA35B99D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96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C6F1AF-13E6-BE6A-92D3-72B6AB01D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B117F3-7A0F-5ACE-62DD-F5E5F7598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3B9069-1843-CC99-7C95-4D378569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67F68B-4F54-5837-7742-7C968C82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69D026-12DE-36AA-119D-CCDB005DF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5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B77084-DD08-89D9-0595-C2A458BA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9D0F57-45F2-D65B-8289-0BCE7F9E1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B10AD0-2279-FC10-7FE4-67BAEFD6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1D3B20-67E0-9377-50EE-DD58941D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B01457-3FDB-6C36-5C29-79FB0A2AF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5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AE375-A166-041C-BEA9-F5DB575E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AA6837-36FB-5F07-A6B4-6488092B7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199081-A3FF-6D20-4F89-900D3A076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C2243-6B0E-A159-7730-A56328847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79952-538D-E54C-25CC-FA91FAE03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195FF4-B73C-1B19-123F-B319CE2D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9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E6F39-16F9-78AA-E674-1C2C481F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CAC518-28C6-9B9C-F30A-FD9F9D045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C2EE96-5D02-A888-3182-81B342791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EA9C10-753B-16F0-B76C-EE9C14207B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3117C68-4FDB-671D-92BD-9E64CACEC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A2B7A3-3AF9-CD51-12F5-56E5026D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F5A284-2E9B-50A9-1294-38651E231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E5112A-96AD-BD3A-E763-7B7802AA7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1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9376A-C06D-766D-9A69-5BF0CF18B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CA73E90-188E-3102-7F71-C52C494E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EFB679F-29BD-265C-03E0-48ED4589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4AA795-8102-1119-4E5C-0642F5EEA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33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BC1AB4-5210-A283-6B1E-3CCC4F2F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D31FA8-2A90-B890-60A0-7346AAC3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EE4829-9C09-5BA8-9CD9-58CCED9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41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F360B-5A8F-3E2F-3762-3C968D79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E7BB2C-7725-5613-C740-024CAA2E5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7E87AA-1A8C-A1DB-B71E-D2264777E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39F8EC-3F0D-4A53-A9D5-D6950DF2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802303-F0A9-37F7-6C06-429DFAC5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5309AA-5219-EE8A-B435-4012B146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5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A49A75-19DB-BCBB-DD43-B704A97B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D76228C-E90F-8E2C-B824-41308714C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FFFF48-C61A-4458-5644-ED37A10D8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A06BD8-E67C-D71E-C238-60D72608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DDFDE-5499-9DF8-ACBB-4B2021FE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C7F5B0-10D2-507E-40DE-46C2A781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1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30EDC-BF0A-2AFB-B301-923F0100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79448B-E7FD-CD0F-9751-7A9CDC852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D0F9E-175C-240D-3312-57AE84E80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9BCB-7EC5-4830-9C82-CB5F095F67C8}" type="datetimeFigureOut">
              <a:rPr lang="ru-RU" smtClean="0"/>
              <a:t>10.09.2023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9285A-C366-4D5C-91D7-6DCD94D16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D0A44-7B15-DC19-E6C6-8A52D166A1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7B99-63CC-41A2-B00D-1B55FD1C0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81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897DB17A-3640-B6B5-424D-D08E511B8B68}"/>
              </a:ext>
            </a:extLst>
          </p:cNvPr>
          <p:cNvSpPr txBox="1"/>
          <p:nvPr/>
        </p:nvSpPr>
        <p:spPr>
          <a:xfrm>
            <a:off x="2569029" y="957941"/>
            <a:ext cx="4389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bg1"/>
                </a:solidFill>
              </a:rPr>
              <a:t>Как правильнее набрать частоту на пользователя</a:t>
            </a:r>
          </a:p>
          <a:p>
            <a:pPr algn="ctr"/>
            <a:r>
              <a:rPr lang="ru-RU" sz="2800" i="1" dirty="0">
                <a:solidFill>
                  <a:schemeClr val="bg1"/>
                </a:solidFill>
              </a:rPr>
              <a:t> в рекламе?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65F8EA-DCC0-6C88-7329-CCE7B7B36611}"/>
              </a:ext>
            </a:extLst>
          </p:cNvPr>
          <p:cNvSpPr txBox="1"/>
          <p:nvPr/>
        </p:nvSpPr>
        <p:spPr>
          <a:xfrm>
            <a:off x="3176337" y="256842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>
                <a:solidFill>
                  <a:srgbClr val="0B2F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временного интервала между повторным показом рекламы</a:t>
            </a:r>
            <a:endParaRPr lang="ru-RU" sz="1800" b="1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738E36-3A90-E999-B59D-E03E26E3FF4F}"/>
              </a:ext>
            </a:extLst>
          </p:cNvPr>
          <p:cNvSpPr txBox="1"/>
          <p:nvPr/>
        </p:nvSpPr>
        <p:spPr>
          <a:xfrm>
            <a:off x="65314" y="5589362"/>
            <a:ext cx="9941051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0430">
              <a:spcAft>
                <a:spcPts val="600"/>
              </a:spcAft>
            </a:pPr>
            <a:r>
              <a:rPr lang="ru-RU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В.В. Кирко</a:t>
            </a:r>
            <a:endParaRPr lang="ru-RU" sz="1050" b="1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430">
              <a:spcBef>
                <a:spcPts val="1200"/>
              </a:spcBef>
              <a:spcAft>
                <a:spcPts val="12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Аккредитованное образовательное частное учреждение высшего образования «Московский финансово-юридический университет»</a:t>
            </a: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Москва, Россия.</a:t>
            </a:r>
            <a:endParaRPr lang="ru-RU" sz="105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0430">
              <a:spcBef>
                <a:spcPts val="1200"/>
              </a:spcBef>
              <a:spcAft>
                <a:spcPts val="1200"/>
              </a:spcAft>
            </a:pP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29395358@</a:t>
            </a:r>
            <a:r>
              <a:rPr lang="en-US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mfua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0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sz="1050" dirty="0">
              <a:effectLst/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131A2F7-BC28-E1C2-3878-503ED8604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14" y="935685"/>
            <a:ext cx="5628571" cy="1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8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: вправо 5">
            <a:extLst>
              <a:ext uri="{FF2B5EF4-FFF2-40B4-BE49-F238E27FC236}">
                <a16:creationId xmlns:a16="http://schemas.microsoft.com/office/drawing/2014/main" id="{962A084B-A3B0-EB5C-AFEA-510991F2CC36}"/>
              </a:ext>
            </a:extLst>
          </p:cNvPr>
          <p:cNvSpPr/>
          <p:nvPr/>
        </p:nvSpPr>
        <p:spPr>
          <a:xfrm>
            <a:off x="439782" y="2993461"/>
            <a:ext cx="11357734" cy="1265183"/>
          </a:xfrm>
          <a:prstGeom prst="rightArrow">
            <a:avLst/>
          </a:prstGeom>
          <a:pattFill prst="ltDnDiag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52845-B16B-F467-D2D1-42F6BABADC90}"/>
              </a:ext>
            </a:extLst>
          </p:cNvPr>
          <p:cNvSpPr txBox="1"/>
          <p:nvPr/>
        </p:nvSpPr>
        <p:spPr>
          <a:xfrm>
            <a:off x="414614" y="3889312"/>
            <a:ext cx="11199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10:00              10:01              10:02              10:</a:t>
            </a:r>
            <a:r>
              <a:rPr lang="en-US" dirty="0"/>
              <a:t>10</a:t>
            </a:r>
            <a:r>
              <a:rPr lang="ru-RU" dirty="0"/>
              <a:t>              10:</a:t>
            </a:r>
            <a:r>
              <a:rPr lang="en-US" dirty="0"/>
              <a:t>15</a:t>
            </a:r>
            <a:r>
              <a:rPr lang="ru-RU" dirty="0"/>
              <a:t>              10:</a:t>
            </a:r>
            <a:r>
              <a:rPr lang="en-US" dirty="0"/>
              <a:t>20</a:t>
            </a:r>
            <a:r>
              <a:rPr lang="ru-RU" dirty="0"/>
              <a:t>              10:</a:t>
            </a:r>
            <a:r>
              <a:rPr lang="en-US" dirty="0"/>
              <a:t>25</a:t>
            </a:r>
            <a:r>
              <a:rPr lang="ru-RU" dirty="0"/>
              <a:t>              10:</a:t>
            </a:r>
            <a:r>
              <a:rPr lang="en-US" dirty="0"/>
              <a:t>26             10:27</a:t>
            </a:r>
            <a:r>
              <a:rPr lang="ru-RU" dirty="0"/>
              <a:t>     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C50E2325-9837-0C53-F0C0-0C2B1DBB1421}"/>
              </a:ext>
            </a:extLst>
          </p:cNvPr>
          <p:cNvCxnSpPr>
            <a:cxnSpLocks/>
          </p:cNvCxnSpPr>
          <p:nvPr/>
        </p:nvCxnSpPr>
        <p:spPr>
          <a:xfrm>
            <a:off x="439781" y="3926859"/>
            <a:ext cx="10710930" cy="7913"/>
          </a:xfrm>
          <a:prstGeom prst="line">
            <a:avLst/>
          </a:prstGeom>
          <a:ln w="12700">
            <a:solidFill>
              <a:srgbClr val="D6DC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2D807BCC-EEAA-0C39-270C-57AC31EC2C7D}"/>
              </a:ext>
            </a:extLst>
          </p:cNvPr>
          <p:cNvCxnSpPr>
            <a:cxnSpLocks/>
          </p:cNvCxnSpPr>
          <p:nvPr/>
        </p:nvCxnSpPr>
        <p:spPr>
          <a:xfrm>
            <a:off x="439617" y="3295712"/>
            <a:ext cx="10711094" cy="33037"/>
          </a:xfrm>
          <a:prstGeom prst="line">
            <a:avLst/>
          </a:prstGeom>
          <a:ln w="28575">
            <a:solidFill>
              <a:srgbClr val="D6DCE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2C1A366-14C4-F2FA-8482-308B5694A7FD}"/>
              </a:ext>
            </a:extLst>
          </p:cNvPr>
          <p:cNvSpPr/>
          <p:nvPr/>
        </p:nvSpPr>
        <p:spPr>
          <a:xfrm>
            <a:off x="448053" y="2685193"/>
            <a:ext cx="3346224" cy="626997"/>
          </a:xfrm>
          <a:prstGeom prst="rect">
            <a:avLst/>
          </a:prstGeom>
          <a:noFill/>
          <a:ln w="12700">
            <a:solidFill>
              <a:srgbClr val="D6DCE5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4FEB7A-8215-1233-0397-1AECD22E8742}"/>
              </a:ext>
            </a:extLst>
          </p:cNvPr>
          <p:cNvSpPr/>
          <p:nvPr/>
        </p:nvSpPr>
        <p:spPr>
          <a:xfrm>
            <a:off x="8900029" y="2685193"/>
            <a:ext cx="2209088" cy="611875"/>
          </a:xfrm>
          <a:prstGeom prst="rect">
            <a:avLst/>
          </a:prstGeom>
          <a:noFill/>
          <a:ln w="12700">
            <a:solidFill>
              <a:srgbClr val="D6DCE5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CDA6F7-CCD6-D888-D0C7-2C87B81E249B}"/>
              </a:ext>
            </a:extLst>
          </p:cNvPr>
          <p:cNvSpPr txBox="1"/>
          <p:nvPr/>
        </p:nvSpPr>
        <p:spPr>
          <a:xfrm>
            <a:off x="1053244" y="2279409"/>
            <a:ext cx="211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Рекламный блок </a:t>
            </a:r>
            <a:r>
              <a:rPr lang="en-US" dirty="0"/>
              <a:t>#</a:t>
            </a:r>
            <a:r>
              <a:rPr lang="ru-RU" dirty="0"/>
              <a:t>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3935DB-9E36-75FF-7551-11E26FE3266F}"/>
              </a:ext>
            </a:extLst>
          </p:cNvPr>
          <p:cNvSpPr txBox="1"/>
          <p:nvPr/>
        </p:nvSpPr>
        <p:spPr>
          <a:xfrm>
            <a:off x="8932567" y="2279409"/>
            <a:ext cx="2111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Рекламный блок </a:t>
            </a:r>
            <a:r>
              <a:rPr lang="en-US" dirty="0"/>
              <a:t>#2</a:t>
            </a:r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7CC403-BD36-6CFE-C66F-EB00E8A60636}"/>
              </a:ext>
            </a:extLst>
          </p:cNvPr>
          <p:cNvSpPr txBox="1"/>
          <p:nvPr/>
        </p:nvSpPr>
        <p:spPr>
          <a:xfrm>
            <a:off x="5266024" y="2264287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Эфирное событие</a:t>
            </a:r>
          </a:p>
        </p:txBody>
      </p:sp>
      <p:pic>
        <p:nvPicPr>
          <p:cNvPr id="31" name="Рисунок 30" descr="Часы контур">
            <a:extLst>
              <a:ext uri="{FF2B5EF4-FFF2-40B4-BE49-F238E27FC236}">
                <a16:creationId xmlns:a16="http://schemas.microsoft.com/office/drawing/2014/main" id="{B93EAA28-B162-3AD9-E8B6-1F71DFE77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12" y="3924149"/>
            <a:ext cx="299508" cy="299508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9B2E9FFA-08EC-823C-49A8-DFB19E273AEB}"/>
              </a:ext>
            </a:extLst>
          </p:cNvPr>
          <p:cNvSpPr txBox="1"/>
          <p:nvPr/>
        </p:nvSpPr>
        <p:spPr>
          <a:xfrm>
            <a:off x="572340" y="2944481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Бренд Х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4EE788B-3D14-58A3-B639-CAE41C5CFABB}"/>
              </a:ext>
            </a:extLst>
          </p:cNvPr>
          <p:cNvSpPr txBox="1"/>
          <p:nvPr/>
        </p:nvSpPr>
        <p:spPr>
          <a:xfrm>
            <a:off x="1717794" y="2960160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Бренд </a:t>
            </a:r>
            <a:r>
              <a:rPr lang="en-US" sz="1400" dirty="0"/>
              <a:t>Y</a:t>
            </a:r>
            <a:endParaRPr lang="ru-RU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C8E1BA-62EC-6D44-D317-B812831BF389}"/>
              </a:ext>
            </a:extLst>
          </p:cNvPr>
          <p:cNvSpPr txBox="1"/>
          <p:nvPr/>
        </p:nvSpPr>
        <p:spPr>
          <a:xfrm>
            <a:off x="2825883" y="2944481"/>
            <a:ext cx="8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 Бренд </a:t>
            </a:r>
            <a:r>
              <a:rPr lang="en-US" sz="1400" dirty="0"/>
              <a:t>X</a:t>
            </a:r>
            <a:endParaRPr lang="ru-RU" sz="14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ED7149B-278F-E114-92FF-D918A1025AB5}"/>
              </a:ext>
            </a:extLst>
          </p:cNvPr>
          <p:cNvSpPr txBox="1"/>
          <p:nvPr/>
        </p:nvSpPr>
        <p:spPr>
          <a:xfrm>
            <a:off x="10016874" y="3000794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Бренд </a:t>
            </a:r>
            <a:r>
              <a:rPr lang="en-US" sz="1400" dirty="0"/>
              <a:t>Y</a:t>
            </a:r>
            <a:endParaRPr lang="ru-RU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67C20E3-B9B3-6A8F-5434-D911E34F9F2B}"/>
              </a:ext>
            </a:extLst>
          </p:cNvPr>
          <p:cNvSpPr txBox="1"/>
          <p:nvPr/>
        </p:nvSpPr>
        <p:spPr>
          <a:xfrm>
            <a:off x="9058044" y="2988048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Бренд </a:t>
            </a:r>
            <a:r>
              <a:rPr lang="en-US" sz="1400" dirty="0"/>
              <a:t>Z</a:t>
            </a:r>
            <a:endParaRPr lang="ru-RU" sz="14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02C97E-2127-5C93-E13B-3FBEB061B7B9}"/>
              </a:ext>
            </a:extLst>
          </p:cNvPr>
          <p:cNvSpPr txBox="1"/>
          <p:nvPr/>
        </p:nvSpPr>
        <p:spPr>
          <a:xfrm>
            <a:off x="1742487" y="161398"/>
            <a:ext cx="894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cap="all" dirty="0"/>
              <a:t>Рекламодатель Х и рекламодатель </a:t>
            </a:r>
            <a:r>
              <a:rPr lang="en-US" cap="all" dirty="0"/>
              <a:t>y </a:t>
            </a:r>
            <a:r>
              <a:rPr lang="ru-RU" cap="all" dirty="0"/>
              <a:t>показали свою рекламу людям по 2 раза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9764CDB-92D5-12C7-A182-20353F7F0C15}"/>
              </a:ext>
            </a:extLst>
          </p:cNvPr>
          <p:cNvSpPr txBox="1"/>
          <p:nvPr/>
        </p:nvSpPr>
        <p:spPr>
          <a:xfrm>
            <a:off x="2688544" y="4493131"/>
            <a:ext cx="6762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cap="all" dirty="0"/>
              <a:t>Но какой вариант будет эффективнее? Показать рекламу бренда в одном рекламном блоке, или в разных?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E441B77-3EB1-AF39-8A64-5A15731D3018}"/>
              </a:ext>
            </a:extLst>
          </p:cNvPr>
          <p:cNvSpPr/>
          <p:nvPr/>
        </p:nvSpPr>
        <p:spPr>
          <a:xfrm>
            <a:off x="448053" y="3300182"/>
            <a:ext cx="1092743" cy="626997"/>
          </a:xfrm>
          <a:prstGeom prst="rect">
            <a:avLst/>
          </a:prstGeom>
          <a:pattFill prst="lgGrid">
            <a:fgClr>
              <a:srgbClr val="D6DCE5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5FC4F4B-5848-DB35-DDF3-FD84564571A2}"/>
              </a:ext>
            </a:extLst>
          </p:cNvPr>
          <p:cNvSpPr/>
          <p:nvPr/>
        </p:nvSpPr>
        <p:spPr>
          <a:xfrm>
            <a:off x="1573877" y="3300861"/>
            <a:ext cx="1092743" cy="626997"/>
          </a:xfrm>
          <a:prstGeom prst="rect">
            <a:avLst/>
          </a:prstGeom>
          <a:pattFill prst="divot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C40EBC9-FD87-9C08-E4BC-C17B50466897}"/>
              </a:ext>
            </a:extLst>
          </p:cNvPr>
          <p:cNvSpPr/>
          <p:nvPr/>
        </p:nvSpPr>
        <p:spPr>
          <a:xfrm>
            <a:off x="2691233" y="3293404"/>
            <a:ext cx="1092743" cy="626997"/>
          </a:xfrm>
          <a:prstGeom prst="rect">
            <a:avLst/>
          </a:prstGeom>
          <a:pattFill prst="lgGrid">
            <a:fgClr>
              <a:srgbClr val="D6DCE5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411DAD-B20F-4AF8-090F-6423FE0197A3}"/>
              </a:ext>
            </a:extLst>
          </p:cNvPr>
          <p:cNvSpPr/>
          <p:nvPr/>
        </p:nvSpPr>
        <p:spPr>
          <a:xfrm>
            <a:off x="10016373" y="3302362"/>
            <a:ext cx="1092743" cy="626997"/>
          </a:xfrm>
          <a:prstGeom prst="rect">
            <a:avLst/>
          </a:prstGeom>
          <a:pattFill prst="divot">
            <a:fgClr>
              <a:schemeClr val="bg1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B2F932A-6744-2FB3-D0BA-7740D3F66607}"/>
              </a:ext>
            </a:extLst>
          </p:cNvPr>
          <p:cNvSpPr/>
          <p:nvPr/>
        </p:nvSpPr>
        <p:spPr>
          <a:xfrm>
            <a:off x="8900029" y="3303801"/>
            <a:ext cx="1092743" cy="626997"/>
          </a:xfrm>
          <a:prstGeom prst="rect">
            <a:avLst/>
          </a:prstGeom>
          <a:pattFill prst="wave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5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Монитор со сплошной заливкой">
            <a:extLst>
              <a:ext uri="{FF2B5EF4-FFF2-40B4-BE49-F238E27FC236}">
                <a16:creationId xmlns:a16="http://schemas.microsoft.com/office/drawing/2014/main" id="{AD1FD3FE-F9F8-9BF0-387A-37D06BB186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0207" y="2718705"/>
            <a:ext cx="2657205" cy="2657205"/>
          </a:xfrm>
          <a:prstGeom prst="rect">
            <a:avLst/>
          </a:prstGeom>
        </p:spPr>
      </p:pic>
      <p:pic>
        <p:nvPicPr>
          <p:cNvPr id="9" name="Рисунок 8" descr="Значок 1 со сплошной заливкой">
            <a:extLst>
              <a:ext uri="{FF2B5EF4-FFF2-40B4-BE49-F238E27FC236}">
                <a16:creationId xmlns:a16="http://schemas.microsoft.com/office/drawing/2014/main" id="{600A6927-1751-9B07-52DF-7637586D8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26257" y="3033303"/>
            <a:ext cx="914400" cy="914400"/>
          </a:xfrm>
          <a:prstGeom prst="rect">
            <a:avLst/>
          </a:prstGeom>
        </p:spPr>
      </p:pic>
      <p:pic>
        <p:nvPicPr>
          <p:cNvPr id="13" name="Рисунок 12" descr="Значок со сплошной заливкой">
            <a:extLst>
              <a:ext uri="{FF2B5EF4-FFF2-40B4-BE49-F238E27FC236}">
                <a16:creationId xmlns:a16="http://schemas.microsoft.com/office/drawing/2014/main" id="{CE58A7DF-561A-9831-4E92-97F980891D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26257" y="4101193"/>
            <a:ext cx="914400" cy="914400"/>
          </a:xfrm>
          <a:prstGeom prst="rect">
            <a:avLst/>
          </a:prstGeom>
        </p:spPr>
      </p:pic>
      <p:pic>
        <p:nvPicPr>
          <p:cNvPr id="20" name="Рисунок 19" descr="сенсорный экран контур">
            <a:extLst>
              <a:ext uri="{FF2B5EF4-FFF2-40B4-BE49-F238E27FC236}">
                <a16:creationId xmlns:a16="http://schemas.microsoft.com/office/drawing/2014/main" id="{CFA503B9-D9A6-D4C0-B5BA-4BD243F2AB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90317" y="3490503"/>
            <a:ext cx="914400" cy="914400"/>
          </a:xfrm>
          <a:prstGeom prst="rect">
            <a:avLst/>
          </a:prstGeom>
        </p:spPr>
      </p:pic>
      <p:pic>
        <p:nvPicPr>
          <p:cNvPr id="30" name="Рисунок 29" descr="База данных со сплошной заливкой">
            <a:extLst>
              <a:ext uri="{FF2B5EF4-FFF2-40B4-BE49-F238E27FC236}">
                <a16:creationId xmlns:a16="http://schemas.microsoft.com/office/drawing/2014/main" id="{3B0A7C3B-083F-B792-5C69-7DDC5484B8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6019" y="2870155"/>
            <a:ext cx="2260689" cy="226068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F7AC101-2E10-49FC-D16F-32E7BF2868A3}"/>
              </a:ext>
            </a:extLst>
          </p:cNvPr>
          <p:cNvSpPr txBox="1"/>
          <p:nvPr/>
        </p:nvSpPr>
        <p:spPr>
          <a:xfrm>
            <a:off x="914399" y="1795375"/>
            <a:ext cx="214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Источник данных – логированные данные </a:t>
            </a:r>
            <a:r>
              <a:rPr lang="en-US" dirty="0"/>
              <a:t>AdServing</a:t>
            </a:r>
            <a:endParaRPr lang="ru-RU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5EB9859-3E26-403B-F329-ED33F8750E86}"/>
              </a:ext>
            </a:extLst>
          </p:cNvPr>
          <p:cNvSpPr txBox="1"/>
          <p:nvPr/>
        </p:nvSpPr>
        <p:spPr>
          <a:xfrm>
            <a:off x="4083368" y="1795375"/>
            <a:ext cx="3600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Поделили пользователей на группы: повторный показ в том же рекламном блоке или же в другом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A550D65-BD19-08B0-B86D-D8F5EF104DB7}"/>
              </a:ext>
            </a:extLst>
          </p:cNvPr>
          <p:cNvSpPr txBox="1"/>
          <p:nvPr/>
        </p:nvSpPr>
        <p:spPr>
          <a:xfrm>
            <a:off x="8620396" y="1795375"/>
            <a:ext cx="26572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Сравнили </a:t>
            </a:r>
            <a:r>
              <a:rPr lang="en-US" dirty="0"/>
              <a:t>CTR</a:t>
            </a:r>
            <a:r>
              <a:rPr lang="ru-RU" dirty="0"/>
              <a:t> для</a:t>
            </a:r>
            <a:r>
              <a:rPr lang="en-US" dirty="0"/>
              <a:t> </a:t>
            </a:r>
            <a:r>
              <a:rPr lang="ru-RU" dirty="0"/>
              <a:t>повторного показа между группами</a:t>
            </a:r>
          </a:p>
        </p:txBody>
      </p:sp>
      <p:pic>
        <p:nvPicPr>
          <p:cNvPr id="48" name="Рисунок 47" descr="Крышка вправо контур">
            <a:extLst>
              <a:ext uri="{FF2B5EF4-FFF2-40B4-BE49-F238E27FC236}">
                <a16:creationId xmlns:a16="http://schemas.microsoft.com/office/drawing/2014/main" id="{3D0A612B-3DA5-2FA3-18BE-025D305B0AA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41326" y="3543299"/>
            <a:ext cx="914400" cy="914400"/>
          </a:xfrm>
          <a:prstGeom prst="rect">
            <a:avLst/>
          </a:prstGeom>
        </p:spPr>
      </p:pic>
      <p:pic>
        <p:nvPicPr>
          <p:cNvPr id="49" name="Рисунок 48" descr="Крышка вправо контур">
            <a:extLst>
              <a:ext uri="{FF2B5EF4-FFF2-40B4-BE49-F238E27FC236}">
                <a16:creationId xmlns:a16="http://schemas.microsoft.com/office/drawing/2014/main" id="{83990C4F-114C-77C6-234A-A5D3D82CD9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324321" y="3543299"/>
            <a:ext cx="914400" cy="914400"/>
          </a:xfrm>
          <a:prstGeom prst="rect">
            <a:avLst/>
          </a:prstGeom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5D89D7F-0695-0BCE-EA9E-5DF87E780D95}"/>
              </a:ext>
            </a:extLst>
          </p:cNvPr>
          <p:cNvSpPr txBox="1"/>
          <p:nvPr/>
        </p:nvSpPr>
        <p:spPr>
          <a:xfrm>
            <a:off x="3372574" y="141135"/>
            <a:ext cx="576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cap="all" dirty="0"/>
              <a:t>Ответ стали искать через анализ больших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33520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8FDCF36-CBCE-A275-8FBE-CB59AB942D08}"/>
              </a:ext>
            </a:extLst>
          </p:cNvPr>
          <p:cNvSpPr/>
          <p:nvPr/>
        </p:nvSpPr>
        <p:spPr>
          <a:xfrm>
            <a:off x="0" y="1376468"/>
            <a:ext cx="12192000" cy="23625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Rectangle 54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D89D7F-0695-0BCE-EA9E-5DF87E780D95}"/>
              </a:ext>
            </a:extLst>
          </p:cNvPr>
          <p:cNvSpPr txBox="1"/>
          <p:nvPr/>
        </p:nvSpPr>
        <p:spPr>
          <a:xfrm>
            <a:off x="490537" y="0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kern="1200" cap="all" dirty="0">
                <a:latin typeface="+mj-lt"/>
                <a:ea typeface="+mj-ea"/>
                <a:cs typeface="+mj-cs"/>
              </a:rPr>
              <a:t>мы нашли ответ </a:t>
            </a:r>
            <a:r>
              <a:rPr lang="en-US" sz="3200" kern="1200" cap="all" dirty="0">
                <a:latin typeface="+mj-lt"/>
                <a:ea typeface="+mj-ea"/>
                <a:cs typeface="+mj-cs"/>
              </a:rPr>
              <a:t>через анализ больших данных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80F86AC-8C2A-3271-8ABC-2FF0642374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966849"/>
              </p:ext>
            </p:extLst>
          </p:nvPr>
        </p:nvGraphicFramePr>
        <p:xfrm>
          <a:off x="650259" y="1660663"/>
          <a:ext cx="10905066" cy="4699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4776EF1-BCF8-41C5-9894-709B0D7A6492}"/>
              </a:ext>
            </a:extLst>
          </p:cNvPr>
          <p:cNvSpPr txBox="1"/>
          <p:nvPr/>
        </p:nvSpPr>
        <p:spPr>
          <a:xfrm>
            <a:off x="0" y="6548790"/>
            <a:ext cx="122055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Примечание: так как каждый креатив и площадка имеет свою кривую </a:t>
            </a:r>
            <a:r>
              <a:rPr lang="en-US" sz="1000" dirty="0"/>
              <a:t>CTR</a:t>
            </a:r>
            <a:r>
              <a:rPr lang="ru-RU" sz="1000" dirty="0"/>
              <a:t>, то для удобства восприятия мы нормировали данные по каждому исследуемому случаю и показали итоговый результат как кратность разницы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118F93-9D0C-01C4-74E2-6059DCDC233D}"/>
              </a:ext>
            </a:extLst>
          </p:cNvPr>
          <p:cNvSpPr txBox="1"/>
          <p:nvPr/>
        </p:nvSpPr>
        <p:spPr>
          <a:xfrm>
            <a:off x="370112" y="730888"/>
            <a:ext cx="11730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Оказалось, что повторный показ креатива в одном рекламном блоке имеет в 3-6 раз меньший </a:t>
            </a:r>
            <a:r>
              <a:rPr lang="en-US" sz="1400" dirty="0">
                <a:solidFill>
                  <a:schemeClr val="bg1"/>
                </a:solidFill>
              </a:rPr>
              <a:t>CTR</a:t>
            </a:r>
            <a:r>
              <a:rPr lang="ru-RU" sz="1400" dirty="0">
                <a:solidFill>
                  <a:schemeClr val="bg1"/>
                </a:solidFill>
              </a:rPr>
              <a:t>, чем показ в разных блоках. </a:t>
            </a:r>
          </a:p>
          <a:p>
            <a:r>
              <a:rPr lang="ru-RU" sz="1400" dirty="0">
                <a:solidFill>
                  <a:schemeClr val="bg1"/>
                </a:solidFill>
              </a:rPr>
              <a:t>То есть применив правило «второй показ должен быть не ранее, чем через 3 часа после первого показа» может нам принести </a:t>
            </a:r>
            <a:r>
              <a:rPr lang="ru-RU" sz="1400" b="1" dirty="0">
                <a:solidFill>
                  <a:schemeClr val="bg1"/>
                </a:solidFill>
              </a:rPr>
              <a:t>пятикратный прирост </a:t>
            </a:r>
            <a:r>
              <a:rPr lang="en-US" sz="1400" b="1" dirty="0">
                <a:solidFill>
                  <a:schemeClr val="bg1"/>
                </a:solidFill>
              </a:rPr>
              <a:t>CTR </a:t>
            </a:r>
            <a:r>
              <a:rPr lang="ru-RU" sz="1400" dirty="0">
                <a:solidFill>
                  <a:schemeClr val="bg1"/>
                </a:solidFill>
              </a:rPr>
              <a:t>для повторного показа креатива</a:t>
            </a:r>
          </a:p>
        </p:txBody>
      </p:sp>
    </p:spTree>
    <p:extLst>
      <p:ext uri="{BB962C8B-B14F-4D97-AF65-F5344CB8AC3E}">
        <p14:creationId xmlns:p14="http://schemas.microsoft.com/office/powerpoint/2010/main" val="23619117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243</Words>
  <Application>Microsoft Office PowerPoint</Application>
  <PresentationFormat>Широкоэкранный</PresentationFormat>
  <Paragraphs>25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 Kirko</dc:creator>
  <cp:lastModifiedBy>Vladimir Kirko</cp:lastModifiedBy>
  <cp:revision>9</cp:revision>
  <dcterms:created xsi:type="dcterms:W3CDTF">2023-08-30T14:08:20Z</dcterms:created>
  <dcterms:modified xsi:type="dcterms:W3CDTF">2023-09-10T19:34:01Z</dcterms:modified>
</cp:coreProperties>
</file>