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9" r:id="rId5"/>
    <p:sldId id="262" r:id="rId6"/>
    <p:sldId id="263" r:id="rId7"/>
    <p:sldId id="264" r:id="rId8"/>
    <p:sldId id="271" r:id="rId9"/>
    <p:sldId id="272" r:id="rId10"/>
    <p:sldId id="260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5B63C-6537-C232-D7BE-C06025CC5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022F39-7D8C-5A1E-98CA-3545ED9E8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61A06-1060-D361-E0DA-78BBEA8B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2198-F06D-452A-A279-AF1322D517D3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1181DF-11E3-EC3E-3787-4167A6DB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A185E-03B0-2F93-149C-F374E4D3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26FE-BD71-4FCD-9FF2-2022D27FC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2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8BB84-10CE-195C-BF08-E29BF877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A946D-C4B7-ADB4-D712-F03ECBCAF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106EBB-D7F3-C2D1-C621-A616429C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2198-F06D-452A-A279-AF1322D517D3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16C93-9F0C-63FC-D282-74139A9E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26BCDC-5C38-BCB3-2978-74001F96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26FE-BD71-4FCD-9FF2-2022D27FC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5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565F8D-9910-A863-E101-88E82D199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480888-B214-5293-5898-E19EAEA3C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DF485-602D-D4FA-E8C2-9364FA0CC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2198-F06D-452A-A279-AF1322D517D3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D044A8-B35E-9D11-C3FD-B491B943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BE1DF-7C8B-35F1-D5B8-F66527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26FE-BD71-4FCD-9FF2-2022D27FC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81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976" y="347472"/>
            <a:ext cx="9073920" cy="7239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1809720" y="0"/>
            <a:ext cx="0" cy="1340768"/>
          </a:xfrm>
          <a:prstGeom prst="line">
            <a:avLst/>
          </a:prstGeom>
          <a:noFill/>
          <a:ln w="12700" cmpd="sng">
            <a:solidFill>
              <a:srgbClr val="004B8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431371" y="1196752"/>
            <a:ext cx="10746317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9" y="60345"/>
            <a:ext cx="1392933" cy="101111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32992" y="1206500"/>
            <a:ext cx="4639072" cy="47427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864085" y="1206500"/>
            <a:ext cx="4608512" cy="47554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91035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85345-9506-9828-60F3-8D6025FF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A9DBF5-88A8-9FA3-81ED-7C2D82F78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B18566-569A-275B-D8EA-AFC046FB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2198-F06D-452A-A279-AF1322D517D3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155BF-ABE7-2ABF-3C2B-75157136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47866-18F4-B015-F50D-BE6544F2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26FE-BD71-4FCD-9FF2-2022D27FC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25F7E-BF0D-8032-6862-EB4AC23D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CAC470-2A23-DC75-751B-CC6395C52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74408-FB8D-3771-61BE-A75F2C55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2198-F06D-452A-A279-AF1322D517D3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9364DB-796C-0186-3FE6-584EE19D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E2BAB-8E21-151B-52A0-95D76F20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26FE-BD71-4FCD-9FF2-2022D27FC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3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8A074-9D0C-F082-31F5-E75520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A8FF2-5527-3D8C-5BE0-4BEBD24EC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A7220C-EC09-342E-1446-FC20A4222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F2B19E-D224-F310-49D1-A69F1A44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2198-F06D-452A-A279-AF1322D517D3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F88F28-9024-9A6D-FF49-03675529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567D35-B75A-0A58-6E7C-8C063A6F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26FE-BD71-4FCD-9FF2-2022D27FC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6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47CF9-A97D-68EC-9C97-891D80E4D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67ADA1-6BC2-DB08-4B0E-3E38E6DF6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CA7598-583C-D1EA-56B1-5F3AA505B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C0375C-9E8F-269C-57A7-D378DABC6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284844-71B6-DE69-06AC-13A5C1E70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EEC73B-F51A-4191-50D7-8BD6BC2A3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2198-F06D-452A-A279-AF1322D517D3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288255-F0AE-3447-E88A-7DB51813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0CB61F-BDD7-41DD-7AA0-CF6877E8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26FE-BD71-4FCD-9FF2-2022D27FC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8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81A46-07BB-DDE4-C3BD-EE21229A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7EC979-CD9D-8A40-93BB-BFF2F166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2198-F06D-452A-A279-AF1322D517D3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42A8E1-D674-A023-5453-94F16ACE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56F51F-D4DB-1C55-CED1-19C3825C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26FE-BD71-4FCD-9FF2-2022D27FC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2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23B8DF-6FFF-96E9-4EEB-D8F54BFF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2198-F06D-452A-A279-AF1322D517D3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307508-423D-DABD-1DB7-0BE67C49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F1508-3BFD-1561-3532-A45F7037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26FE-BD71-4FCD-9FF2-2022D27FC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9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89AA2-5FCD-2FBC-69B6-B60FFBF6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73E888-CD7C-2B7A-13E9-EADED21F4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9DE99-1813-636E-EB09-C0285E44B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33353-4E45-0646-8F2B-40A95B3F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2198-F06D-452A-A279-AF1322D517D3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EDED51-D2E0-DF1E-8D12-098D0440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8E2678-9539-B1F6-AB75-DA4EA80D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26FE-BD71-4FCD-9FF2-2022D27FC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3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91085-8A33-9119-5191-87DD7106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8FCA7A-4C43-1EB2-9B33-DECACAD5C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3D843D-F364-3908-7F87-40ABE84BD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B2125B-EB00-9F45-4EB9-5EAC3AD4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2198-F06D-452A-A279-AF1322D517D3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87CAFB-F7BC-B953-56DD-9F2B9455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A1D47A-3467-AC26-CADC-534574B3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26FE-BD71-4FCD-9FF2-2022D27FC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0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ACCA4-E46F-91C7-BBE9-0AB72E652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4CC8B-B18A-2FCF-AD0F-22158220E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618FA-0A96-5025-B2CA-CE6F7EAFA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2198-F06D-452A-A279-AF1322D517D3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C24D42-F117-871E-885F-433AC9691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8D6D01-AEBD-880A-1ACE-917274BAB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B26FE-BD71-4FCD-9FF2-2022D27FC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4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Южно-Уральский государственный университет (национальный исследовательский университет)">
            <a:extLst>
              <a:ext uri="{FF2B5EF4-FFF2-40B4-BE49-F238E27FC236}">
                <a16:creationId xmlns:a16="http://schemas.microsoft.com/office/drawing/2014/main" id="{6C7685C0-C4FD-EA1E-AF39-9BB44A126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" y="150920"/>
            <a:ext cx="11810260" cy="15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69AD32-3F7A-2A15-D9AB-B3B96CF74549}"/>
              </a:ext>
            </a:extLst>
          </p:cNvPr>
          <p:cNvSpPr txBox="1"/>
          <p:nvPr/>
        </p:nvSpPr>
        <p:spPr>
          <a:xfrm>
            <a:off x="1884285" y="2736502"/>
            <a:ext cx="85647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Аппаратно-программные средства моделирования микроволнового излучения Солнца и природных магнитосферных возмущений</a:t>
            </a:r>
            <a:endParaRPr lang="ru-RU" sz="2800" b="1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0A7C3-B30B-3ABE-1CB8-338D8FE422A4}"/>
              </a:ext>
            </a:extLst>
          </p:cNvPr>
          <p:cNvSpPr txBox="1"/>
          <p:nvPr/>
        </p:nvSpPr>
        <p:spPr>
          <a:xfrm>
            <a:off x="2527300" y="5153487"/>
            <a:ext cx="7821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Авторы: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Даровских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С.Н.,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Шоназаров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П.М.,Прокопов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И.И.,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Гудаев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  <a:endParaRPr lang="ru-RU" sz="1800" b="1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3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Южно-Уральский государственный университет (национальный исследовательский университет)">
            <a:extLst>
              <a:ext uri="{FF2B5EF4-FFF2-40B4-BE49-F238E27FC236}">
                <a16:creationId xmlns:a16="http://schemas.microsoft.com/office/drawing/2014/main" id="{6C7685C0-C4FD-EA1E-AF39-9BB44A126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953" b="-5223"/>
          <a:stretch/>
        </p:blipFill>
        <p:spPr bwMode="auto">
          <a:xfrm>
            <a:off x="97655" y="106455"/>
            <a:ext cx="1876476" cy="12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69AD32-3F7A-2A15-D9AB-B3B96CF74549}"/>
              </a:ext>
            </a:extLst>
          </p:cNvPr>
          <p:cNvSpPr txBox="1"/>
          <p:nvPr/>
        </p:nvSpPr>
        <p:spPr>
          <a:xfrm>
            <a:off x="1193800" y="1206500"/>
            <a:ext cx="105830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исследовании влияния на объекты живой и неживой природы магнитосферных возмущений, обусловленных корпускулярным излучением Солнца, а также электрическими процессами в атмосфере Земли при грозовой активности, наибольший интерес представляют природные электромагнитные поля с выраженной магнитной составляющей на частотах от 10 Гц до 10 кГц.  Этот диапазон частот с природной амплитудной и частотно-временной структурой в отличие от ультранизких частот (от 0,001 Гц до 10 Гц), характерный для магнитосферных возмущений при магнитных бурях, является недостаточно изученным в оценке взаимодействия магнитных полей на указанных частотах с абиогенными и биогенными структурами.  </a:t>
            </a:r>
          </a:p>
        </p:txBody>
      </p:sp>
    </p:spTree>
    <p:extLst>
      <p:ext uri="{BB962C8B-B14F-4D97-AF65-F5344CB8AC3E}">
        <p14:creationId xmlns:p14="http://schemas.microsoft.com/office/powerpoint/2010/main" val="407909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Южно-Уральский государственный университет (национальный исследовательский университет)">
            <a:extLst>
              <a:ext uri="{FF2B5EF4-FFF2-40B4-BE49-F238E27FC236}">
                <a16:creationId xmlns:a16="http://schemas.microsoft.com/office/drawing/2014/main" id="{6C7685C0-C4FD-EA1E-AF39-9BB44A126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953" b="-5223"/>
          <a:stretch/>
        </p:blipFill>
        <p:spPr bwMode="auto">
          <a:xfrm>
            <a:off x="97655" y="106455"/>
            <a:ext cx="1876476" cy="12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39B0A6-6050-B8CE-8300-42BA557CC6C4}"/>
              </a:ext>
            </a:extLst>
          </p:cNvPr>
          <p:cNvSpPr txBox="1"/>
          <p:nvPr/>
        </p:nvSpPr>
        <p:spPr>
          <a:xfrm>
            <a:off x="1834431" y="352336"/>
            <a:ext cx="995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Аппаратно-программное устройство моделирования магнитосферных возмущений, обусловленных корпускулярным излучением Солнца и электрическим процессами в атмосфере Земли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7D71D-98B5-5CA6-C7BA-866FCBE25523}"/>
              </a:ext>
            </a:extLst>
          </p:cNvPr>
          <p:cNvSpPr txBox="1"/>
          <p:nvPr/>
        </p:nvSpPr>
        <p:spPr>
          <a:xfrm>
            <a:off x="863600" y="1798546"/>
            <a:ext cx="10325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вышеизложенного подхода к моделированию особенностей магнитосферных возмущений, обусловленных корпускулярным излучением Солнца и электрическими процессами в атмосфере Земли, было разработано аппаратно-программное устройство моделирования вариаций магнитного поля Земли.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50859C-85D0-8529-6287-68CD06A7D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4515" t="10279" r="16548"/>
          <a:stretch>
            <a:fillRect/>
          </a:stretch>
        </p:blipFill>
        <p:spPr bwMode="auto">
          <a:xfrm rot="5400000">
            <a:off x="4567022" y="2708479"/>
            <a:ext cx="2782903" cy="391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07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Южно-Уральский государственный университет (национальный исследовательский университет)">
            <a:extLst>
              <a:ext uri="{FF2B5EF4-FFF2-40B4-BE49-F238E27FC236}">
                <a16:creationId xmlns:a16="http://schemas.microsoft.com/office/drawing/2014/main" id="{6C7685C0-C4FD-EA1E-AF39-9BB44A126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953" b="-5223"/>
          <a:stretch/>
        </p:blipFill>
        <p:spPr bwMode="auto">
          <a:xfrm>
            <a:off x="97655" y="106455"/>
            <a:ext cx="1615735" cy="106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7D71D-98B5-5CA6-C7BA-866FCBE25523}"/>
              </a:ext>
            </a:extLst>
          </p:cNvPr>
          <p:cNvSpPr txBox="1"/>
          <p:nvPr/>
        </p:nvSpPr>
        <p:spPr>
          <a:xfrm>
            <a:off x="6708354" y="1525480"/>
            <a:ext cx="484313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Устройство позволяет   формировать  низкоинтенсивные хаотические по направлению и модулю вариации вектора магнитной индукции в диапазоне частот от 10 Гц до 10 кГц с изменяемым значением его модуля  от 4 мТл на низких частотах до 4 мкТл на верхних частотах. Структурная схема устройства состоит из контроллера, предназначенного для формирования трех независимых каналов генерации частотно-модулированных сигналов в диапазоне частот от 10 Гц до 10 кГц, блока питания, трехканального усилителя низкой частот (УНЧ), элементов воздействия в виде трех пар катушек индуктивности. Они расположены по периметру цилиндрической поверхности и сдвинуты друг относительно друга на 120º.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A4259C-8ADE-2A86-2133-44635D41E2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15" y="1216241"/>
            <a:ext cx="6302704" cy="354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39192" y="-74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Структурная схема устройства моделирования магнитосферных вариаций магнитного поля Земли</a:t>
            </a:r>
            <a:endParaRPr lang="ru-RU" sz="2800" b="1" dirty="0"/>
          </a:p>
        </p:txBody>
      </p:sp>
      <p:pic>
        <p:nvPicPr>
          <p:cNvPr id="10" name="Рисунок 9" descr="1821230-0005-fin">
            <a:extLst>
              <a:ext uri="{FF2B5EF4-FFF2-40B4-BE49-F238E27FC236}">
                <a16:creationId xmlns:a16="http://schemas.microsoft.com/office/drawing/2014/main" id="{DADDD4B4-7B14-DACC-81BA-114A0F13F04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06" y="4832474"/>
            <a:ext cx="2051372" cy="191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57A69E-60C2-0616-F3AA-55560776576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6553" y="4867995"/>
            <a:ext cx="1814123" cy="199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452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Южно-Уральский государственный университет (национальный исследовательский университет)">
            <a:extLst>
              <a:ext uri="{FF2B5EF4-FFF2-40B4-BE49-F238E27FC236}">
                <a16:creationId xmlns:a16="http://schemas.microsoft.com/office/drawing/2014/main" id="{6C7685C0-C4FD-EA1E-AF39-9BB44A126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953" b="-5223"/>
          <a:stretch/>
        </p:blipFill>
        <p:spPr bwMode="auto">
          <a:xfrm>
            <a:off x="97655" y="106455"/>
            <a:ext cx="1876476" cy="12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D35C44-9F0C-0BDD-707F-01C1922A9FAF}"/>
              </a:ext>
            </a:extLst>
          </p:cNvPr>
          <p:cNvSpPr txBox="1"/>
          <p:nvPr/>
        </p:nvSpPr>
        <p:spPr>
          <a:xfrm>
            <a:off x="1524000" y="723492"/>
            <a:ext cx="9690100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Представленные аппаратно-программные средства моделирования микроволнового излучения Солнца и природных магнитосферных возмущений могут быть использованы для установления действительных механизмов взаимодействия природных излучений и полей с объектами живой и неживой природы. Всесторонние исследования взаимодействия рассмотренных электромагнитных излучений и полей с объектами с помощью разработанных аппаратно-программных средств позволят создать новые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природоподобные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технологии для их эффективного использования в медицине и создании материалов с улучшенными физико-химическими и конструктивными особенностями.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72310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Южно-Уральский государственный университет (национальный исследовательский университет)">
            <a:extLst>
              <a:ext uri="{FF2B5EF4-FFF2-40B4-BE49-F238E27FC236}">
                <a16:creationId xmlns:a16="http://schemas.microsoft.com/office/drawing/2014/main" id="{6C7685C0-C4FD-EA1E-AF39-9BB44A126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953" b="-5223"/>
          <a:stretch/>
        </p:blipFill>
        <p:spPr bwMode="auto">
          <a:xfrm>
            <a:off x="97655" y="106455"/>
            <a:ext cx="1876476" cy="12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69AD32-3F7A-2A15-D9AB-B3B96CF74549}"/>
              </a:ext>
            </a:extLst>
          </p:cNvPr>
          <p:cNvSpPr txBox="1"/>
          <p:nvPr/>
        </p:nvSpPr>
        <p:spPr>
          <a:xfrm>
            <a:off x="914400" y="1759629"/>
            <a:ext cx="10722745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Эволюция живой и неживой природы на всех этапах развития Земли связана с различными видами излучений и полей, источником которых является Солнце.  Многообразие абиогенных и биогенных структур в историческом прошлом с уникальными свойствами их адаптации к изменяющимся условиям окружающей среды под воздействием природных электромагнитных излучений и полей обуславливает актуальность изучения их эволюционных механизмов. Понимание этих механизмов позволит с одной стороны разработать новые технологии синтеза абиогенных материалов, а с другой – усовершенствовать методы коррекции различного рода нарушений гомеостатических функций в организме человека.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6177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Южно-Уральский государственный университет (национальный исследовательский университет)">
            <a:extLst>
              <a:ext uri="{FF2B5EF4-FFF2-40B4-BE49-F238E27FC236}">
                <a16:creationId xmlns:a16="http://schemas.microsoft.com/office/drawing/2014/main" id="{6C7685C0-C4FD-EA1E-AF39-9BB44A126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953" b="-5223"/>
          <a:stretch/>
        </p:blipFill>
        <p:spPr bwMode="auto">
          <a:xfrm>
            <a:off x="97655" y="106455"/>
            <a:ext cx="1876476" cy="12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69AD32-3F7A-2A15-D9AB-B3B96CF74549}"/>
              </a:ext>
            </a:extLst>
          </p:cNvPr>
          <p:cNvSpPr txBox="1"/>
          <p:nvPr/>
        </p:nvSpPr>
        <p:spPr>
          <a:xfrm>
            <a:off x="1215130" y="1147490"/>
            <a:ext cx="1029501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эволюционных механизмов взаимодействия объектов живой и неживой природы с различными видами излучений и полей, источником которых является Солнце, затруднено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из-за растущего уровня электромагнитного загрязнения окружающей среды. Это не позволяет проведение экспериментальных исследований с использованием реальных природных излучений и полей.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Они возможны только при применении специализированных аппаратно-программных устройств их моделирования.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979AA-362A-1DF6-8171-E67B1EA4C15B}"/>
              </a:ext>
            </a:extLst>
          </p:cNvPr>
          <p:cNvSpPr txBox="1"/>
          <p:nvPr/>
        </p:nvSpPr>
        <p:spPr>
          <a:xfrm>
            <a:off x="2540000" y="431104"/>
            <a:ext cx="829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 проведения исследований</a:t>
            </a:r>
            <a:endParaRPr lang="ru-RU" sz="3200" b="1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350" y="2722563"/>
            <a:ext cx="62468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91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Южно-Уральский государственный университет (национальный исследовательский университет)">
            <a:extLst>
              <a:ext uri="{FF2B5EF4-FFF2-40B4-BE49-F238E27FC236}">
                <a16:creationId xmlns:a16="http://schemas.microsoft.com/office/drawing/2014/main" id="{6C7685C0-C4FD-EA1E-AF39-9BB44A126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953" b="-5223"/>
          <a:stretch/>
        </p:blipFill>
        <p:spPr bwMode="auto">
          <a:xfrm>
            <a:off x="97655" y="106455"/>
            <a:ext cx="1876476" cy="12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69AD32-3F7A-2A15-D9AB-B3B96CF74549}"/>
              </a:ext>
            </a:extLst>
          </p:cNvPr>
          <p:cNvSpPr txBox="1"/>
          <p:nvPr/>
        </p:nvSpPr>
        <p:spPr>
          <a:xfrm>
            <a:off x="1215130" y="1147490"/>
            <a:ext cx="1029501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15248" y="2645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Способ восстановления управляющей роли микроволнового излучения Солнца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96" y="3302214"/>
            <a:ext cx="7634222" cy="240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46200" y="1447800"/>
            <a:ext cx="967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Сущность этого способа состоит в использовании моделированных микроволновых излучений Солнца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СВЧ-диапазона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сравнимых по интенсивности с фоновыми излучениями техногенного происхождения (не превышающими 10-100 мкВт/см2). Его реализация основана на использовании устройства их моделирования.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54091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Южно-Уральский государственный университет (национальный исследовательский университет)">
            <a:extLst>
              <a:ext uri="{FF2B5EF4-FFF2-40B4-BE49-F238E27FC236}">
                <a16:creationId xmlns:a16="http://schemas.microsoft.com/office/drawing/2014/main" id="{6C7685C0-C4FD-EA1E-AF39-9BB44A126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953" b="-5223"/>
          <a:stretch/>
        </p:blipFill>
        <p:spPr bwMode="auto">
          <a:xfrm>
            <a:off x="97655" y="106455"/>
            <a:ext cx="1876476" cy="12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826598-474B-2E13-923E-3667150926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801" y="1449169"/>
            <a:ext cx="4359094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FC3B38-6AA7-5FE7-FE38-4F0ED9A5099A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1850" y="1341120"/>
            <a:ext cx="3517900" cy="288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46D8DC-0300-0814-DBA4-B56CCD4E0423}"/>
              </a:ext>
            </a:extLst>
          </p:cNvPr>
          <p:cNvSpPr txBox="1"/>
          <p:nvPr/>
        </p:nvSpPr>
        <p:spPr>
          <a:xfrm>
            <a:off x="1035893" y="4179670"/>
            <a:ext cx="426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моделирования </a:t>
            </a: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микроволнового излучения Солнца.</a:t>
            </a:r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D61ACA-A664-CB87-ECAB-B9E08679A7F0}"/>
              </a:ext>
            </a:extLst>
          </p:cNvPr>
          <p:cNvSpPr txBox="1"/>
          <p:nvPr/>
        </p:nvSpPr>
        <p:spPr>
          <a:xfrm>
            <a:off x="5998345" y="42798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Вариации вектора </a:t>
            </a: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напряженности электрического поля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5345" y="65688"/>
            <a:ext cx="11049000" cy="71437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МОДЕЛИРОВАНИЯ МИКРОВОЛНОВОГО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ИЗЛУЧЕНИЯ СОЛНЦА, ДОСТИГАЮЩЕГО ПОВЕРХНОСТИ ЗЕМЛИ</a:t>
            </a:r>
            <a:endParaRPr lang="ru-RU" sz="24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6375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32155" y="4979938"/>
            <a:ext cx="106629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Итогом разрешения существующих проблем адекватного моделирования микроволнового излучения Солнца стала разработка устройства, в котором реализованы известные знания о структуре его низкочастотных вариаций, параметрах амплитудных пульсаций и вида поляризации электромагнитного излучения в диапазоне частот 4,0-4,3 ГГц с максимальной интенсивностью – не превышающей 100 мкВт/см2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42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Южно-Уральский государственный университет (национальный исследовательский университет)">
            <a:extLst>
              <a:ext uri="{FF2B5EF4-FFF2-40B4-BE49-F238E27FC236}">
                <a16:creationId xmlns:a16="http://schemas.microsoft.com/office/drawing/2014/main" id="{6C7685C0-C4FD-EA1E-AF39-9BB44A126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953" b="-5223"/>
          <a:stretch/>
        </p:blipFill>
        <p:spPr bwMode="auto">
          <a:xfrm>
            <a:off x="97655" y="106455"/>
            <a:ext cx="1876476" cy="12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7A728-FD6E-22AD-EA0B-8CFE5D999E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285" y="2233732"/>
            <a:ext cx="4163041" cy="349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74F3C-2FDC-12FA-695C-76637C7865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0308" y="2185106"/>
            <a:ext cx="4193311" cy="349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64285" y="285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Амплитудный спектр моделируемого микроволнового </a:t>
            </a:r>
            <a:b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всплеска Солнца в различные моменты времени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9991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Южно-Уральский государственный университет (национальный исследовательский университет)">
            <a:extLst>
              <a:ext uri="{FF2B5EF4-FFF2-40B4-BE49-F238E27FC236}">
                <a16:creationId xmlns:a16="http://schemas.microsoft.com/office/drawing/2014/main" id="{6C7685C0-C4FD-EA1E-AF39-9BB44A126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953" b="-5223"/>
          <a:stretch/>
        </p:blipFill>
        <p:spPr bwMode="auto">
          <a:xfrm>
            <a:off x="97655" y="106455"/>
            <a:ext cx="1876476" cy="12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2A2EAB-4C69-BB88-0178-195BDA05DA62}"/>
              </a:ext>
            </a:extLst>
          </p:cNvPr>
          <p:cNvSpPr txBox="1"/>
          <p:nvPr/>
        </p:nvSpPr>
        <p:spPr>
          <a:xfrm>
            <a:off x="1803400" y="101601"/>
            <a:ext cx="10045700" cy="7155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«Пилотные» эксперименты с использованием устройства моделирования микроволнового излучения Солнца показали высокую его эффективность в снижении резистентных свойств микроорганизмов,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дезагрегации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эритроцитов, повышении кислородтранспортной функции крови и др. </a:t>
            </a:r>
          </a:p>
          <a:p>
            <a:pPr indent="450215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Проводимые исследования по оценке механизма этого взаимодействия указывают на «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радиовибрационный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его характер, обусловленный возбуждением упругих колебаний под воздействием силы Ампера </a:t>
            </a:r>
            <a:r>
              <a:rPr lang="ru-RU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dF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формируемой в клеточных структурах при воздействии на них указанным электромагнитным излучением.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где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вектор плотности тока в клеточных структурах, индуцированный электрической составляющей электромагнитного излучения;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результирующий вектор магнитной индукции, обусловленный магнитной составляющей электромагнитного излучения и магнитным полем Земли;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элемент объема, на который действует сила Ампера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513" y="4006850"/>
            <a:ext cx="530643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565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871531" y="188640"/>
            <a:ext cx="9869620" cy="936104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ВЗАИМОДЕЙСТВИЯ МИКРООРГАНИЗМОВ С МОДЕЛИРОВАННЫМ МИКРОВОЛНОВЫМ ИЗЛУЧЕНИЕМ СОЛНЦА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2095872"/>
            <a:ext cx="3084579" cy="1981200"/>
          </a:xfr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0" y="2095872"/>
            <a:ext cx="31834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200" y="4437113"/>
            <a:ext cx="3033779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1600" y="4437113"/>
            <a:ext cx="3196199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4354867" y="1700808"/>
            <a:ext cx="414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Контрольные образцы </a:t>
            </a:r>
          </a:p>
        </p:txBody>
      </p:sp>
      <p:sp>
        <p:nvSpPr>
          <p:cNvPr id="16" name="Прямоугольник 5"/>
          <p:cNvSpPr>
            <a:spLocks noChangeArrowheads="1"/>
          </p:cNvSpPr>
          <p:nvPr/>
        </p:nvSpPr>
        <p:spPr bwMode="auto">
          <a:xfrm>
            <a:off x="4354867" y="4037002"/>
            <a:ext cx="414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Опытные образцы </a:t>
            </a:r>
          </a:p>
        </p:txBody>
      </p:sp>
      <p:sp>
        <p:nvSpPr>
          <p:cNvPr id="17" name="Прямоугольник 5"/>
          <p:cNvSpPr>
            <a:spLocks noChangeArrowheads="1"/>
          </p:cNvSpPr>
          <p:nvPr/>
        </p:nvSpPr>
        <p:spPr bwMode="auto">
          <a:xfrm>
            <a:off x="1762579" y="1268760"/>
            <a:ext cx="4429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Золотистый стафилококк </a:t>
            </a:r>
          </a:p>
        </p:txBody>
      </p:sp>
      <p:sp>
        <p:nvSpPr>
          <p:cNvPr id="18" name="Прямоугольник 5"/>
          <p:cNvSpPr>
            <a:spLocks noChangeArrowheads="1"/>
          </p:cNvSpPr>
          <p:nvPr/>
        </p:nvSpPr>
        <p:spPr bwMode="auto">
          <a:xfrm>
            <a:off x="7056107" y="1268760"/>
            <a:ext cx="3853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Кишечная палочка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>
            <p:ph type="title"/>
          </p:nvPr>
        </p:nvSpPr>
        <p:spPr>
          <a:xfrm>
            <a:off x="2255573" y="0"/>
            <a:ext cx="9073920" cy="1124744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МОРФОЛОГИЧЕСКИЕ ОСОБЕННОСТИ ЭРИТРОЦИТОВ ПОСЛЕ ВОЗДЕЙСТВИЯ НА КРОВЬ ЭМИ 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3900" y="1628800"/>
            <a:ext cx="3024121" cy="2099277"/>
          </a:xfr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9399" y="1600200"/>
            <a:ext cx="319616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1200" y="4149080"/>
            <a:ext cx="303682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2100" y="4160416"/>
            <a:ext cx="3316818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3983765" y="1228690"/>
            <a:ext cx="5005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Техногенного происхождения 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4175787" y="3748970"/>
            <a:ext cx="4608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Природного происхождения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766</Words>
  <Application>Microsoft Office PowerPoint</Application>
  <PresentationFormat>Широкоэкранный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</vt:lpstr>
      <vt:lpstr>Times New Roman</vt:lpstr>
      <vt:lpstr>Тема Office</vt:lpstr>
      <vt:lpstr>Презентация PowerPoint</vt:lpstr>
      <vt:lpstr>Актуальность</vt:lpstr>
      <vt:lpstr>Презентация PowerPoint</vt:lpstr>
      <vt:lpstr>Способ восстановления управляющей роли микроволнового излучения Солнца</vt:lpstr>
      <vt:lpstr>  УСТРОЙСТВО МОДЕЛИРОВАНИЯ МИКРОВОЛНОВОГО  ИЗЛУЧЕНИЯ СОЛНЦА, ДОСТИГАЮЩЕГО ПОВЕРХНОСТИ ЗЕМЛИ</vt:lpstr>
      <vt:lpstr>Амплитудный спектр моделируемого микроволнового  всплеска Солнца в различные моменты времени</vt:lpstr>
      <vt:lpstr>Презентация PowerPoint</vt:lpstr>
      <vt:lpstr>РЕЗУЛЬТАТЫ ВЗАИМОДЕЙСТВИЯ МИКРООРГАНИЗМОВ С МОДЕЛИРОВАННЫМ МИКРОВОЛНОВЫМ ИЗЛУЧЕНИЕМ СОЛНЦА</vt:lpstr>
      <vt:lpstr>МОРФОЛОГИЧЕСКИЕ ОСОБЕННОСТИ ЭРИТРОЦИТОВ ПОСЛЕ ВОЗДЕЙСТВИЯ НА КРОВЬ ЭМИ </vt:lpstr>
      <vt:lpstr>Презентация PowerPoint</vt:lpstr>
      <vt:lpstr>Презентация PowerPoint</vt:lpstr>
      <vt:lpstr>Структурная схема устройства моделирования магнитосферных вариаций магнитного поля Земли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Shonazarov Parviz</dc:creator>
  <cp:lastModifiedBy>Shonazarov Parviz</cp:lastModifiedBy>
  <cp:revision>13</cp:revision>
  <dcterms:created xsi:type="dcterms:W3CDTF">2022-10-31T07:21:42Z</dcterms:created>
  <dcterms:modified xsi:type="dcterms:W3CDTF">2022-10-31T11:04:41Z</dcterms:modified>
</cp:coreProperties>
</file>