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'[BMI uchun grafiklar..xlsx]Лист5'!$B$3</c:f>
              <c:strCache>
                <c:ptCount val="1"/>
                <c:pt idx="0">
                  <c:v>T'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'[BMI uchun grafiklar..xlsx]Лист5'!$C$2:$F$2</c:f>
              <c:numCache>
                <c:formatCode>h:mm</c:formatCode>
                <c:ptCount val="4"/>
                <c:pt idx="0">
                  <c:v>0.52777777777777779</c:v>
                </c:pt>
                <c:pt idx="1">
                  <c:v>0.53819444444444442</c:v>
                </c:pt>
                <c:pt idx="2">
                  <c:v>0.54861111111111105</c:v>
                </c:pt>
                <c:pt idx="3">
                  <c:v>0.5625</c:v>
                </c:pt>
              </c:numCache>
            </c:numRef>
          </c:cat>
          <c:val>
            <c:numRef>
              <c:f>'[BMI uchun grafiklar..xlsx]Лист5'!$C$3:$F$3</c:f>
              <c:numCache>
                <c:formatCode>General</c:formatCode>
                <c:ptCount val="4"/>
                <c:pt idx="0">
                  <c:v>61</c:v>
                </c:pt>
                <c:pt idx="1">
                  <c:v>57</c:v>
                </c:pt>
                <c:pt idx="2">
                  <c:v>57</c:v>
                </c:pt>
                <c:pt idx="3">
                  <c:v>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E6D-47D9-AD83-EB173674B8AB}"/>
            </c:ext>
          </c:extLst>
        </c:ser>
        <c:ser>
          <c:idx val="1"/>
          <c:order val="1"/>
          <c:tx>
            <c:strRef>
              <c:f>'[BMI uchun grafiklar..xlsx]Лист5'!$B$4</c:f>
              <c:strCache>
                <c:ptCount val="1"/>
                <c:pt idx="0">
                  <c:v>T"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'[BMI uchun grafiklar..xlsx]Лист5'!$C$2:$F$2</c:f>
              <c:numCache>
                <c:formatCode>h:mm</c:formatCode>
                <c:ptCount val="4"/>
                <c:pt idx="0">
                  <c:v>0.52777777777777779</c:v>
                </c:pt>
                <c:pt idx="1">
                  <c:v>0.53819444444444442</c:v>
                </c:pt>
                <c:pt idx="2">
                  <c:v>0.54861111111111105</c:v>
                </c:pt>
                <c:pt idx="3">
                  <c:v>0.5625</c:v>
                </c:pt>
              </c:numCache>
            </c:numRef>
          </c:cat>
          <c:val>
            <c:numRef>
              <c:f>'[BMI uchun grafiklar..xlsx]Лист5'!$C$4:$F$4</c:f>
              <c:numCache>
                <c:formatCode>General</c:formatCode>
                <c:ptCount val="4"/>
                <c:pt idx="0">
                  <c:v>84</c:v>
                </c:pt>
                <c:pt idx="1">
                  <c:v>81</c:v>
                </c:pt>
                <c:pt idx="2">
                  <c:v>70</c:v>
                </c:pt>
                <c:pt idx="3">
                  <c:v>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E6D-47D9-AD83-EB173674B8A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01977344"/>
        <c:axId val="201993024"/>
      </c:lineChart>
      <c:catAx>
        <c:axId val="201977344"/>
        <c:scaling>
          <c:orientation val="minMax"/>
        </c:scaling>
        <c:delete val="0"/>
        <c:axPos val="b"/>
        <c:numFmt formatCode="h:mm" sourceLinked="1"/>
        <c:majorTickMark val="none"/>
        <c:minorTickMark val="none"/>
        <c:tickLblPos val="nextTo"/>
        <c:crossAx val="201993024"/>
        <c:crosses val="autoZero"/>
        <c:auto val="1"/>
        <c:lblAlgn val="ctr"/>
        <c:lblOffset val="100"/>
        <c:noMultiLvlLbl val="0"/>
      </c:catAx>
      <c:valAx>
        <c:axId val="20199302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01977344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'[BMI uchun grafiklar..xlsx]Oddiy kollektor list harorati'!$B$3</c:f>
              <c:strCache>
                <c:ptCount val="1"/>
                <c:pt idx="0">
                  <c:v>Temperatura</c:v>
                </c:pt>
              </c:strCache>
            </c:strRef>
          </c:tx>
          <c:marker>
            <c:symbol val="none"/>
          </c:marker>
          <c:cat>
            <c:numRef>
              <c:f>'[BMI uchun grafiklar..xlsx]Oddiy kollektor list harorati'!$C$2:$I$2</c:f>
              <c:numCache>
                <c:formatCode>h:mm</c:formatCode>
                <c:ptCount val="7"/>
                <c:pt idx="0">
                  <c:v>0.41666666666666669</c:v>
                </c:pt>
                <c:pt idx="1">
                  <c:v>0.45833333333333331</c:v>
                </c:pt>
                <c:pt idx="2">
                  <c:v>0.52083333333333337</c:v>
                </c:pt>
                <c:pt idx="3">
                  <c:v>0.52777777777777779</c:v>
                </c:pt>
                <c:pt idx="4">
                  <c:v>0.53819444444444442</c:v>
                </c:pt>
                <c:pt idx="5">
                  <c:v>0.54861111111111105</c:v>
                </c:pt>
                <c:pt idx="6">
                  <c:v>0.5625</c:v>
                </c:pt>
              </c:numCache>
            </c:numRef>
          </c:cat>
          <c:val>
            <c:numRef>
              <c:f>'[BMI uchun grafiklar..xlsx]Oddiy kollektor list harorati'!$C$3:$I$3</c:f>
              <c:numCache>
                <c:formatCode>General</c:formatCode>
                <c:ptCount val="7"/>
                <c:pt idx="0">
                  <c:v>20</c:v>
                </c:pt>
                <c:pt idx="1">
                  <c:v>60</c:v>
                </c:pt>
                <c:pt idx="2">
                  <c:v>105</c:v>
                </c:pt>
                <c:pt idx="3">
                  <c:v>83</c:v>
                </c:pt>
                <c:pt idx="4">
                  <c:v>71</c:v>
                </c:pt>
                <c:pt idx="5">
                  <c:v>65</c:v>
                </c:pt>
                <c:pt idx="6">
                  <c:v>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7FE-4AB0-B74C-021CD53493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1411072"/>
        <c:axId val="201991296"/>
      </c:lineChart>
      <c:catAx>
        <c:axId val="201411072"/>
        <c:scaling>
          <c:orientation val="minMax"/>
        </c:scaling>
        <c:delete val="0"/>
        <c:axPos val="b"/>
        <c:numFmt formatCode="h:mm" sourceLinked="1"/>
        <c:majorTickMark val="out"/>
        <c:minorTickMark val="none"/>
        <c:tickLblPos val="nextTo"/>
        <c:crossAx val="201991296"/>
        <c:crosses val="autoZero"/>
        <c:auto val="1"/>
        <c:lblAlgn val="ctr"/>
        <c:lblOffset val="100"/>
        <c:noMultiLvlLbl val="0"/>
      </c:catAx>
      <c:valAx>
        <c:axId val="201991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1411072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'[BMI uchun grafiklar..xlsx]Strushkali qirindini harorati'!$B$3</c:f>
              <c:strCache>
                <c:ptCount val="1"/>
                <c:pt idx="0">
                  <c:v>Temperatura</c:v>
                </c:pt>
              </c:strCache>
            </c:strRef>
          </c:tx>
          <c:marker>
            <c:symbol val="none"/>
          </c:marker>
          <c:cat>
            <c:numRef>
              <c:f>'[BMI uchun grafiklar..xlsx]Strushkali qirindini harorati'!$C$2:$I$2</c:f>
              <c:numCache>
                <c:formatCode>h:mm</c:formatCode>
                <c:ptCount val="7"/>
                <c:pt idx="0">
                  <c:v>0.41666666666666669</c:v>
                </c:pt>
                <c:pt idx="1">
                  <c:v>0.45833333333333331</c:v>
                </c:pt>
                <c:pt idx="2">
                  <c:v>0.52083333333333337</c:v>
                </c:pt>
                <c:pt idx="3">
                  <c:v>0.52777777777777779</c:v>
                </c:pt>
                <c:pt idx="4">
                  <c:v>0.53819444444444442</c:v>
                </c:pt>
                <c:pt idx="5">
                  <c:v>0.54861111111111105</c:v>
                </c:pt>
                <c:pt idx="6">
                  <c:v>0.5625</c:v>
                </c:pt>
              </c:numCache>
            </c:numRef>
          </c:cat>
          <c:val>
            <c:numRef>
              <c:f>'[BMI uchun grafiklar..xlsx]Strushkali qirindini harorati'!$C$3:$I$3</c:f>
              <c:numCache>
                <c:formatCode>General</c:formatCode>
                <c:ptCount val="7"/>
                <c:pt idx="0">
                  <c:v>20</c:v>
                </c:pt>
                <c:pt idx="1">
                  <c:v>56</c:v>
                </c:pt>
                <c:pt idx="2">
                  <c:v>100</c:v>
                </c:pt>
                <c:pt idx="3">
                  <c:v>100</c:v>
                </c:pt>
                <c:pt idx="4">
                  <c:v>107</c:v>
                </c:pt>
                <c:pt idx="5">
                  <c:v>107</c:v>
                </c:pt>
                <c:pt idx="6">
                  <c:v>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4F3-46BA-A923-58C9AD3CEC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8609280"/>
        <c:axId val="137533056"/>
      </c:lineChart>
      <c:catAx>
        <c:axId val="128609280"/>
        <c:scaling>
          <c:orientation val="minMax"/>
        </c:scaling>
        <c:delete val="0"/>
        <c:axPos val="b"/>
        <c:numFmt formatCode="h:mm" sourceLinked="1"/>
        <c:majorTickMark val="out"/>
        <c:minorTickMark val="none"/>
        <c:tickLblPos val="nextTo"/>
        <c:crossAx val="137533056"/>
        <c:crosses val="autoZero"/>
        <c:auto val="1"/>
        <c:lblAlgn val="ctr"/>
        <c:lblOffset val="100"/>
        <c:noMultiLvlLbl val="0"/>
      </c:catAx>
      <c:valAx>
        <c:axId val="137533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8609280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Солнечный воздухонагреватель с насадочным абсорбером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2646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           Температура  абсорбера из стружки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2286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                        Выводы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Анализ проведенных экспериментальных исследований показывает, что температура нагретого воздуха и коллектора с стружечным абсорбером выше чем в коллекторе с плоским абсорбером, практически в 1,4 раза. Кроме того, как видно из рисунков </a:t>
            </a:r>
            <a:r>
              <a:rPr lang="ru-RU" dirty="0" smtClean="0"/>
              <a:t> </a:t>
            </a:r>
            <a:r>
              <a:rPr lang="ru-RU" dirty="0"/>
              <a:t>Температура поверхности стружечного абсорбера является более устойчивой, по сравнению с плоским, во времени при постоянной скорости их охлаждения. 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7612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 </a:t>
            </a:r>
            <a:r>
              <a:rPr lang="ru-RU" dirty="0"/>
              <a:t>В Республике Узбекистан в последние годы активно развиваются фермерские хозяйства, занятые выращиванием овощей и фруктов, (отметим, что в прошлом году в Узбекистане насчитывалось 107381 фермерское хозяйство, со средним размером земельного участка на одно хозяйство в 47,5 га. Сегодня в республике работают   80628 фермерских хозяйств, со средним размером земельного участка на одно хозяйство в 62,4 га., учитывая , что Республика Узбекистан находится в благоприятных географических условиях, при которых количество солнечных дней в году составляет более 280 суток и учитывая, что  практически полученный урожай необходимо сохранять практически в первые недели, весьма перспективным считается сушка такой продукции непосредственно на месте иногда в отсутствии традиционных источников энергии (света и тепла).  Для этих целей перспективным можно считать использование плоских солнечных воздушных нагревателей (ПСВН)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5798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необходимо отметить, что температура нагреваемого воздуха в коллекторе сильно зависит от интенсивности солнечной радиации, попадающей на плоскую поверхность абсорбера, при вынужденном конвективном </a:t>
            </a:r>
            <a:r>
              <a:rPr lang="ru-RU" dirty="0" smtClean="0"/>
              <a:t>охлаждении. </a:t>
            </a:r>
            <a:endParaRPr lang="ru-RU" dirty="0"/>
          </a:p>
          <a:p>
            <a:pPr algn="just"/>
            <a:r>
              <a:rPr lang="ru-RU" dirty="0"/>
              <a:t>В этой связи, авторами сообщения предлагается конструкция, в которой свободный объем солнечного коллектора наполнен металлической стружкой. Увеличения массы поглощающей части абсорбера способствует более устойчивой работе коллектора и поддержанию более постоянной температуре нагреваемого воздуха, при непрерывном его охлаждении.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4039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Общий вид коллектора</a:t>
            </a:r>
            <a:endParaRPr lang="ru-RU" dirty="0"/>
          </a:p>
        </p:txBody>
      </p:sp>
      <p:pic>
        <p:nvPicPr>
          <p:cNvPr id="4" name="Объект 3" descr="C:\Users\Пользователь\Desktop\photo_2024-05-10_14-55-56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480" y="2160588"/>
            <a:ext cx="2911077" cy="38814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2508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Общий вид стружки</a:t>
            </a:r>
            <a:endParaRPr lang="ru-RU" dirty="0"/>
          </a:p>
        </p:txBody>
      </p:sp>
      <p:pic>
        <p:nvPicPr>
          <p:cNvPr id="4" name="Объект 3" descr="C:\Users\Пользователь\Desktop\photo_2024-05-10_14-56-17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8394" y="2160588"/>
            <a:ext cx="5175249" cy="38814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330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Датчик температур</a:t>
            </a:r>
            <a:endParaRPr lang="ru-RU" dirty="0"/>
          </a:p>
        </p:txBody>
      </p:sp>
      <p:pic>
        <p:nvPicPr>
          <p:cNvPr id="4" name="Объект 3" descr="C:\Users\Пользователь\Desktop\photo_2024-05-10_15-22-20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480" y="2160588"/>
            <a:ext cx="2911077" cy="38814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619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Анемометр СМ- 13</a:t>
            </a:r>
            <a:endParaRPr lang="ru-RU" dirty="0"/>
          </a:p>
        </p:txBody>
      </p:sp>
      <p:pic>
        <p:nvPicPr>
          <p:cNvPr id="4" name="Объект 3" descr="C:\Users\Пользователь\Desktop\photo_2024-05-10_15-22-30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306" y="2667794"/>
            <a:ext cx="4543425" cy="2867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5584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Изменение температуры нагретого воздуха из коллектора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1507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Температура абсорбера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440396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</TotalTime>
  <Words>210</Words>
  <Application>Microsoft Office PowerPoint</Application>
  <PresentationFormat>Широкоэкранный</PresentationFormat>
  <Paragraphs>13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Аспект</vt:lpstr>
      <vt:lpstr>Солнечный воздухонагреватель с насадочным абсорбером</vt:lpstr>
      <vt:lpstr>Презентация PowerPoint</vt:lpstr>
      <vt:lpstr>Презентация PowerPoint</vt:lpstr>
      <vt:lpstr>            Общий вид коллектора</vt:lpstr>
      <vt:lpstr>            Общий вид стружки</vt:lpstr>
      <vt:lpstr>               Датчик температур</vt:lpstr>
      <vt:lpstr>              Анемометр СМ- 13</vt:lpstr>
      <vt:lpstr> Изменение температуры нагретого воздуха из коллектора</vt:lpstr>
      <vt:lpstr>       Температура абсорбера </vt:lpstr>
      <vt:lpstr>            Температура  абсорбера из стружки</vt:lpstr>
      <vt:lpstr>                         Выводы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Солнечный воздухонагреватель с насадочным абсорбером</dc:title>
  <dc:creator>Пользователь Windows</dc:creator>
  <cp:lastModifiedBy>Пользователь Windows</cp:lastModifiedBy>
  <cp:revision>2</cp:revision>
  <dcterms:created xsi:type="dcterms:W3CDTF">2024-05-29T05:25:52Z</dcterms:created>
  <dcterms:modified xsi:type="dcterms:W3CDTF">2024-05-29T05:37:58Z</dcterms:modified>
</cp:coreProperties>
</file>